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9" r:id="rId5"/>
    <p:sldMasterId id="2147483721" r:id="rId6"/>
    <p:sldMasterId id="2147483745" r:id="rId7"/>
  </p:sldMasterIdLst>
  <p:notesMasterIdLst>
    <p:notesMasterId r:id="rId65"/>
  </p:notesMasterIdLst>
  <p:handoutMasterIdLst>
    <p:handoutMasterId r:id="rId66"/>
  </p:handoutMasterIdLst>
  <p:sldIdLst>
    <p:sldId id="434" r:id="rId8"/>
    <p:sldId id="494" r:id="rId9"/>
    <p:sldId id="343" r:id="rId10"/>
    <p:sldId id="459" r:id="rId11"/>
    <p:sldId id="435" r:id="rId12"/>
    <p:sldId id="461" r:id="rId13"/>
    <p:sldId id="456" r:id="rId14"/>
    <p:sldId id="487" r:id="rId15"/>
    <p:sldId id="478" r:id="rId16"/>
    <p:sldId id="480" r:id="rId17"/>
    <p:sldId id="489" r:id="rId18"/>
    <p:sldId id="483" r:id="rId19"/>
    <p:sldId id="499" r:id="rId20"/>
    <p:sldId id="490" r:id="rId21"/>
    <p:sldId id="484" r:id="rId22"/>
    <p:sldId id="481" r:id="rId23"/>
    <p:sldId id="496" r:id="rId24"/>
    <p:sldId id="491" r:id="rId25"/>
    <p:sldId id="479" r:id="rId26"/>
    <p:sldId id="495" r:id="rId27"/>
    <p:sldId id="457" r:id="rId28"/>
    <p:sldId id="500" r:id="rId29"/>
    <p:sldId id="418" r:id="rId30"/>
    <p:sldId id="492" r:id="rId31"/>
    <p:sldId id="493" r:id="rId32"/>
    <p:sldId id="463" r:id="rId33"/>
    <p:sldId id="462" r:id="rId34"/>
    <p:sldId id="460" r:id="rId35"/>
    <p:sldId id="378" r:id="rId36"/>
    <p:sldId id="380" r:id="rId37"/>
    <p:sldId id="443" r:id="rId38"/>
    <p:sldId id="444" r:id="rId39"/>
    <p:sldId id="383" r:id="rId40"/>
    <p:sldId id="386" r:id="rId41"/>
    <p:sldId id="382" r:id="rId42"/>
    <p:sldId id="474" r:id="rId43"/>
    <p:sldId id="389" r:id="rId44"/>
    <p:sldId id="390" r:id="rId45"/>
    <p:sldId id="294" r:id="rId46"/>
    <p:sldId id="297" r:id="rId47"/>
    <p:sldId id="298" r:id="rId48"/>
    <p:sldId id="472" r:id="rId49"/>
    <p:sldId id="407" r:id="rId50"/>
    <p:sldId id="497" r:id="rId51"/>
    <p:sldId id="498" r:id="rId52"/>
    <p:sldId id="406" r:id="rId53"/>
    <p:sldId id="387" r:id="rId54"/>
    <p:sldId id="388" r:id="rId55"/>
    <p:sldId id="414" r:id="rId56"/>
    <p:sldId id="282" r:id="rId57"/>
    <p:sldId id="283" r:id="rId58"/>
    <p:sldId id="476" r:id="rId59"/>
    <p:sldId id="475" r:id="rId60"/>
    <p:sldId id="284" r:id="rId61"/>
    <p:sldId id="488" r:id="rId62"/>
    <p:sldId id="373" r:id="rId63"/>
    <p:sldId id="477" r:id="rId64"/>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1" autoAdjust="0"/>
    <p:restoredTop sz="83268" autoAdjust="0"/>
  </p:normalViewPr>
  <p:slideViewPr>
    <p:cSldViewPr>
      <p:cViewPr varScale="1">
        <p:scale>
          <a:sx n="69" d="100"/>
          <a:sy n="69" d="100"/>
        </p:scale>
        <p:origin x="2107"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viewProps" Target="viewProps.xml"/><Relationship Id="rId7" Type="http://schemas.openxmlformats.org/officeDocument/2006/relationships/slideMaster" Target="slideMasters/slideMaster4.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r Ravenscroft" userId="4c4891f0-9bbf-475c-adb4-ed2f014ba211" providerId="ADAL" clId="{C6D0CAEB-348A-4F5E-9A5E-F95C7F4D7CF1}"/>
    <pc:docChg chg="modSld sldOrd">
      <pc:chgData name="Christopher Ravenscroft" userId="4c4891f0-9bbf-475c-adb4-ed2f014ba211" providerId="ADAL" clId="{C6D0CAEB-348A-4F5E-9A5E-F95C7F4D7CF1}" dt="2026-09-08T17:01:34.888" v="64" actId="20577"/>
      <pc:docMkLst>
        <pc:docMk/>
      </pc:docMkLst>
      <pc:sldChg chg="modSp mod">
        <pc:chgData name="Christopher Ravenscroft" userId="4c4891f0-9bbf-475c-adb4-ed2f014ba211" providerId="ADAL" clId="{C6D0CAEB-348A-4F5E-9A5E-F95C7F4D7CF1}" dt="2026-09-08T17:01:34.888" v="64" actId="20577"/>
        <pc:sldMkLst>
          <pc:docMk/>
          <pc:sldMk cId="3912787335" sldId="494"/>
        </pc:sldMkLst>
        <pc:spChg chg="mod">
          <ac:chgData name="Christopher Ravenscroft" userId="4c4891f0-9bbf-475c-adb4-ed2f014ba211" providerId="ADAL" clId="{C6D0CAEB-348A-4F5E-9A5E-F95C7F4D7CF1}" dt="2026-09-08T17:01:34.888" v="64" actId="20577"/>
          <ac:spMkLst>
            <pc:docMk/>
            <pc:sldMk cId="3912787335" sldId="494"/>
            <ac:spMk id="5" creationId="{F83640AB-53EA-4644-A840-B12264CD11DC}"/>
          </ac:spMkLst>
        </pc:spChg>
      </pc:sldChg>
      <pc:sldChg chg="ord">
        <pc:chgData name="Christopher Ravenscroft" userId="4c4891f0-9bbf-475c-adb4-ed2f014ba211" providerId="ADAL" clId="{C6D0CAEB-348A-4F5E-9A5E-F95C7F4D7CF1}" dt="2026-09-08T16:01:36.881" v="1"/>
        <pc:sldMkLst>
          <pc:docMk/>
          <pc:sldMk cId="1140366295" sldId="49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50475" cy="497045"/>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sz="quarter" idx="1"/>
          </p:nvPr>
        </p:nvSpPr>
        <p:spPr>
          <a:xfrm>
            <a:off x="3856739" y="2"/>
            <a:ext cx="2950475" cy="497045"/>
          </a:xfrm>
          <a:prstGeom prst="rect">
            <a:avLst/>
          </a:prstGeom>
        </p:spPr>
        <p:txBody>
          <a:bodyPr vert="horz" lIns="91577" tIns="45789" rIns="91577" bIns="45789" rtlCol="0"/>
          <a:lstStyle>
            <a:lvl1pPr algn="r">
              <a:defRPr sz="1200"/>
            </a:lvl1pPr>
          </a:lstStyle>
          <a:p>
            <a:fld id="{8F2F1437-37BC-48F3-8EE0-5C2B25A6393B}" type="datetimeFigureOut">
              <a:rPr lang="en-GB" smtClean="0"/>
              <a:t>08/09/2026</a:t>
            </a:fld>
            <a:endParaRPr lang="en-GB"/>
          </a:p>
        </p:txBody>
      </p:sp>
      <p:sp>
        <p:nvSpPr>
          <p:cNvPr id="4" name="Footer Placeholder 3"/>
          <p:cNvSpPr>
            <a:spLocks noGrp="1"/>
          </p:cNvSpPr>
          <p:nvPr>
            <p:ph type="ftr" sz="quarter" idx="2"/>
          </p:nvPr>
        </p:nvSpPr>
        <p:spPr>
          <a:xfrm>
            <a:off x="1" y="9442155"/>
            <a:ext cx="2950475" cy="497045"/>
          </a:xfrm>
          <a:prstGeom prst="rect">
            <a:avLst/>
          </a:prstGeom>
        </p:spPr>
        <p:txBody>
          <a:bodyPr vert="horz" lIns="91577" tIns="45789" rIns="91577" bIns="45789" rtlCol="0" anchor="b"/>
          <a:lstStyle>
            <a:lvl1pPr algn="l">
              <a:defRPr sz="1200"/>
            </a:lvl1pPr>
          </a:lstStyle>
          <a:p>
            <a:endParaRPr lang="en-GB"/>
          </a:p>
        </p:txBody>
      </p:sp>
      <p:sp>
        <p:nvSpPr>
          <p:cNvPr id="5" name="Slide Number Placeholder 4"/>
          <p:cNvSpPr>
            <a:spLocks noGrp="1"/>
          </p:cNvSpPr>
          <p:nvPr>
            <p:ph type="sldNum" sz="quarter" idx="3"/>
          </p:nvPr>
        </p:nvSpPr>
        <p:spPr>
          <a:xfrm>
            <a:off x="3856739" y="9442155"/>
            <a:ext cx="2950475" cy="497045"/>
          </a:xfrm>
          <a:prstGeom prst="rect">
            <a:avLst/>
          </a:prstGeom>
        </p:spPr>
        <p:txBody>
          <a:bodyPr vert="horz" lIns="91577" tIns="45789" rIns="91577" bIns="45789" rtlCol="0" anchor="b"/>
          <a:lstStyle>
            <a:lvl1pPr algn="r">
              <a:defRPr sz="1200"/>
            </a:lvl1pPr>
          </a:lstStyle>
          <a:p>
            <a:fld id="{53E3C51D-9032-428C-85CA-457BC544A1ED}" type="slidenum">
              <a:rPr lang="en-GB" smtClean="0"/>
              <a:t>‹#›</a:t>
            </a:fld>
            <a:endParaRPr lang="en-GB"/>
          </a:p>
        </p:txBody>
      </p:sp>
    </p:spTree>
    <p:extLst>
      <p:ext uri="{BB962C8B-B14F-4D97-AF65-F5344CB8AC3E}">
        <p14:creationId xmlns:p14="http://schemas.microsoft.com/office/powerpoint/2010/main" val="1121970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50475" cy="497045"/>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idx="1"/>
          </p:nvPr>
        </p:nvSpPr>
        <p:spPr>
          <a:xfrm>
            <a:off x="3856739" y="2"/>
            <a:ext cx="2950475" cy="497045"/>
          </a:xfrm>
          <a:prstGeom prst="rect">
            <a:avLst/>
          </a:prstGeom>
        </p:spPr>
        <p:txBody>
          <a:bodyPr vert="horz" lIns="91577" tIns="45789" rIns="91577" bIns="45789" rtlCol="0"/>
          <a:lstStyle>
            <a:lvl1pPr algn="r">
              <a:defRPr sz="1200"/>
            </a:lvl1pPr>
          </a:lstStyle>
          <a:p>
            <a:fld id="{4BB006F1-C8D4-49B2-9DDC-F936EB1F11A3}" type="datetimeFigureOut">
              <a:rPr lang="en-GB" smtClean="0"/>
              <a:t>08/09/2026</a:t>
            </a:fld>
            <a:endParaRPr lang="en-GB"/>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577" tIns="45789" rIns="91577" bIns="45789" rtlCol="0" anchor="ctr"/>
          <a:lstStyle/>
          <a:p>
            <a:endParaRPr lang="en-GB"/>
          </a:p>
        </p:txBody>
      </p:sp>
      <p:sp>
        <p:nvSpPr>
          <p:cNvPr id="5" name="Notes Placeholder 4"/>
          <p:cNvSpPr>
            <a:spLocks noGrp="1"/>
          </p:cNvSpPr>
          <p:nvPr>
            <p:ph type="body" sz="quarter" idx="3"/>
          </p:nvPr>
        </p:nvSpPr>
        <p:spPr>
          <a:xfrm>
            <a:off x="680880" y="4721939"/>
            <a:ext cx="5447030" cy="4473417"/>
          </a:xfrm>
          <a:prstGeom prst="rect">
            <a:avLst/>
          </a:prstGeom>
        </p:spPr>
        <p:txBody>
          <a:bodyPr vert="horz" lIns="91577" tIns="45789" rIns="91577" bIns="457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2155"/>
            <a:ext cx="2950475" cy="497045"/>
          </a:xfrm>
          <a:prstGeom prst="rect">
            <a:avLst/>
          </a:prstGeom>
        </p:spPr>
        <p:txBody>
          <a:bodyPr vert="horz" lIns="91577" tIns="45789" rIns="91577" bIns="45789" rtlCol="0" anchor="b"/>
          <a:lstStyle>
            <a:lvl1pPr algn="l">
              <a:defRPr sz="1200"/>
            </a:lvl1pPr>
          </a:lstStyle>
          <a:p>
            <a:endParaRPr lang="en-GB"/>
          </a:p>
        </p:txBody>
      </p:sp>
      <p:sp>
        <p:nvSpPr>
          <p:cNvPr id="7" name="Slide Number Placeholder 6"/>
          <p:cNvSpPr>
            <a:spLocks noGrp="1"/>
          </p:cNvSpPr>
          <p:nvPr>
            <p:ph type="sldNum" sz="quarter" idx="5"/>
          </p:nvPr>
        </p:nvSpPr>
        <p:spPr>
          <a:xfrm>
            <a:off x="3856739" y="9442155"/>
            <a:ext cx="2950475" cy="497045"/>
          </a:xfrm>
          <a:prstGeom prst="rect">
            <a:avLst/>
          </a:prstGeom>
        </p:spPr>
        <p:txBody>
          <a:bodyPr vert="horz" lIns="91577" tIns="45789" rIns="91577" bIns="45789" rtlCol="0" anchor="b"/>
          <a:lstStyle>
            <a:lvl1pPr algn="r">
              <a:defRPr sz="1200"/>
            </a:lvl1pPr>
          </a:lstStyle>
          <a:p>
            <a:fld id="{55FBBC04-67F4-4FAB-BFFF-C01B4035DA71}" type="slidenum">
              <a:rPr lang="en-GB" smtClean="0"/>
              <a:t>‹#›</a:t>
            </a:fld>
            <a:endParaRPr lang="en-GB"/>
          </a:p>
        </p:txBody>
      </p:sp>
    </p:spTree>
    <p:extLst>
      <p:ext uri="{BB962C8B-B14F-4D97-AF65-F5344CB8AC3E}">
        <p14:creationId xmlns:p14="http://schemas.microsoft.com/office/powerpoint/2010/main" val="758989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45FCA3-21E8-4063-82EE-6785741CFB60}" type="slidenum">
              <a:rPr lang="en-GB" smtClean="0">
                <a:solidFill>
                  <a:prstClr val="black"/>
                </a:solidFill>
              </a:rPr>
              <a:pPr/>
              <a:t>1</a:t>
            </a:fld>
            <a:endParaRPr lang="en-GB" dirty="0">
              <a:solidFill>
                <a:prstClr val="black"/>
              </a:solidFill>
            </a:endParaRPr>
          </a:p>
        </p:txBody>
      </p:sp>
      <p:sp>
        <p:nvSpPr>
          <p:cNvPr id="5" name="Header Placeholder 4"/>
          <p:cNvSpPr>
            <a:spLocks noGrp="1"/>
          </p:cNvSpPr>
          <p:nvPr>
            <p:ph type="hdr" sz="quarter" idx="11"/>
          </p:nvPr>
        </p:nvSpPr>
        <p:spPr/>
        <p:txBody>
          <a:bodyPr/>
          <a:lstStyle/>
          <a:p>
            <a:r>
              <a:rPr lang="en-GB">
                <a:solidFill>
                  <a:prstClr val="black"/>
                </a:solidFill>
              </a:rPr>
              <a:t>Using SIMs and Data at Fairfax</a:t>
            </a:r>
            <a:endParaRPr lang="en-GB" dirty="0">
              <a:solidFill>
                <a:prstClr val="black"/>
              </a:solidFill>
            </a:endParaRPr>
          </a:p>
        </p:txBody>
      </p:sp>
      <p:sp>
        <p:nvSpPr>
          <p:cNvPr id="6" name="Footer Placeholder 5"/>
          <p:cNvSpPr>
            <a:spLocks noGrp="1"/>
          </p:cNvSpPr>
          <p:nvPr>
            <p:ph type="ftr" sz="quarter" idx="12"/>
          </p:nvPr>
        </p:nvSpPr>
        <p:spPr/>
        <p:txBody>
          <a:bodyPr/>
          <a:lstStyle/>
          <a:p>
            <a:r>
              <a:rPr lang="en-GB">
                <a:solidFill>
                  <a:prstClr val="black"/>
                </a:solidFill>
              </a:rPr>
              <a:t>Robert Fitzgerald - Data Manager</a:t>
            </a:r>
            <a:endParaRPr lang="en-GB" dirty="0">
              <a:solidFill>
                <a:prstClr val="black"/>
              </a:solidFill>
            </a:endParaRPr>
          </a:p>
        </p:txBody>
      </p:sp>
    </p:spTree>
    <p:extLst>
      <p:ext uri="{BB962C8B-B14F-4D97-AF65-F5344CB8AC3E}">
        <p14:creationId xmlns:p14="http://schemas.microsoft.com/office/powerpoint/2010/main" val="2758727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AF952470-06D6-4D21-B942-DA47F3380F4D}"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19</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50148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45FCA3-21E8-4063-82EE-6785741CFB60}" type="slidenum">
              <a:rPr lang="en-GB" smtClean="0">
                <a:solidFill>
                  <a:prstClr val="black"/>
                </a:solidFill>
              </a:rPr>
              <a:pPr/>
              <a:t>20</a:t>
            </a:fld>
            <a:endParaRPr lang="en-GB" dirty="0">
              <a:solidFill>
                <a:prstClr val="black"/>
              </a:solidFill>
            </a:endParaRPr>
          </a:p>
        </p:txBody>
      </p:sp>
      <p:sp>
        <p:nvSpPr>
          <p:cNvPr id="5" name="Header Placeholder 4"/>
          <p:cNvSpPr>
            <a:spLocks noGrp="1"/>
          </p:cNvSpPr>
          <p:nvPr>
            <p:ph type="hdr" sz="quarter" idx="11"/>
          </p:nvPr>
        </p:nvSpPr>
        <p:spPr/>
        <p:txBody>
          <a:bodyPr/>
          <a:lstStyle/>
          <a:p>
            <a:r>
              <a:rPr lang="en-GB">
                <a:solidFill>
                  <a:prstClr val="black"/>
                </a:solidFill>
              </a:rPr>
              <a:t>Using SIMs and Data at Fairfax</a:t>
            </a:r>
            <a:endParaRPr lang="en-GB" dirty="0">
              <a:solidFill>
                <a:prstClr val="black"/>
              </a:solidFill>
            </a:endParaRPr>
          </a:p>
        </p:txBody>
      </p:sp>
      <p:sp>
        <p:nvSpPr>
          <p:cNvPr id="6" name="Footer Placeholder 5"/>
          <p:cNvSpPr>
            <a:spLocks noGrp="1"/>
          </p:cNvSpPr>
          <p:nvPr>
            <p:ph type="ftr" sz="quarter" idx="12"/>
          </p:nvPr>
        </p:nvSpPr>
        <p:spPr/>
        <p:txBody>
          <a:bodyPr/>
          <a:lstStyle/>
          <a:p>
            <a:r>
              <a:rPr lang="en-GB">
                <a:solidFill>
                  <a:prstClr val="black"/>
                </a:solidFill>
              </a:rPr>
              <a:t>Robert Fitzgerald - Data Manager</a:t>
            </a:r>
            <a:endParaRPr lang="en-GB" dirty="0">
              <a:solidFill>
                <a:prstClr val="black"/>
              </a:solidFill>
            </a:endParaRPr>
          </a:p>
        </p:txBody>
      </p:sp>
    </p:spTree>
    <p:extLst>
      <p:ext uri="{BB962C8B-B14F-4D97-AF65-F5344CB8AC3E}">
        <p14:creationId xmlns:p14="http://schemas.microsoft.com/office/powerpoint/2010/main" val="249006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16 students were not invited last year due to poor attitude to school / learning</a:t>
            </a:r>
          </a:p>
          <a:p>
            <a:r>
              <a:rPr lang="en-GB" dirty="0"/>
              <a:t>94% eligible and invited</a:t>
            </a:r>
          </a:p>
          <a:p>
            <a:r>
              <a:rPr lang="en-GB" dirty="0"/>
              <a:t>75% of 2025 cohort attended</a:t>
            </a:r>
          </a:p>
          <a:p>
            <a:endParaRPr lang="en-GB" dirty="0"/>
          </a:p>
        </p:txBody>
      </p:sp>
      <p:sp>
        <p:nvSpPr>
          <p:cNvPr id="4" name="Slide Number Placeholder 3"/>
          <p:cNvSpPr>
            <a:spLocks noGrp="1"/>
          </p:cNvSpPr>
          <p:nvPr>
            <p:ph type="sldNum" sz="quarter" idx="5"/>
          </p:nvPr>
        </p:nvSpPr>
        <p:spPr/>
        <p:txBody>
          <a:bodyPr/>
          <a:lstStyle/>
          <a:p>
            <a:fld id="{55FBBC04-67F4-4FAB-BFFF-C01B4035DA71}" type="slidenum">
              <a:rPr lang="en-GB" smtClean="0"/>
              <a:t>27</a:t>
            </a:fld>
            <a:endParaRPr lang="en-GB"/>
          </a:p>
        </p:txBody>
      </p:sp>
    </p:spTree>
    <p:extLst>
      <p:ext uri="{BB962C8B-B14F-4D97-AF65-F5344CB8AC3E}">
        <p14:creationId xmlns:p14="http://schemas.microsoft.com/office/powerpoint/2010/main" val="2407352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FBBC04-67F4-4FAB-BFFF-C01B4035DA71}" type="slidenum">
              <a:rPr lang="en-GB" smtClean="0"/>
              <a:t>45</a:t>
            </a:fld>
            <a:endParaRPr lang="en-GB"/>
          </a:p>
        </p:txBody>
      </p:sp>
    </p:spTree>
    <p:extLst>
      <p:ext uri="{BB962C8B-B14F-4D97-AF65-F5344CB8AC3E}">
        <p14:creationId xmlns:p14="http://schemas.microsoft.com/office/powerpoint/2010/main" val="2749957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Using SIMs and Data at Fairfax</a:t>
            </a:r>
            <a:endParaRPr lang="en-GB" dirty="0"/>
          </a:p>
        </p:txBody>
      </p:sp>
      <p:sp>
        <p:nvSpPr>
          <p:cNvPr id="5" name="Footer Placeholder 4"/>
          <p:cNvSpPr>
            <a:spLocks noGrp="1"/>
          </p:cNvSpPr>
          <p:nvPr>
            <p:ph type="ftr" sz="quarter" idx="11"/>
          </p:nvPr>
        </p:nvSpPr>
        <p:spPr/>
        <p:txBody>
          <a:bodyPr/>
          <a:lstStyle/>
          <a:p>
            <a:r>
              <a:rPr lang="en-GB"/>
              <a:t>Robert Fitzgerald - Data Manager</a:t>
            </a:r>
            <a:endParaRPr lang="en-GB" dirty="0"/>
          </a:p>
        </p:txBody>
      </p:sp>
      <p:sp>
        <p:nvSpPr>
          <p:cNvPr id="6" name="Slide Number Placeholder 5"/>
          <p:cNvSpPr>
            <a:spLocks noGrp="1"/>
          </p:cNvSpPr>
          <p:nvPr>
            <p:ph type="sldNum" sz="quarter" idx="12"/>
          </p:nvPr>
        </p:nvSpPr>
        <p:spPr/>
        <p:txBody>
          <a:bodyPr/>
          <a:lstStyle/>
          <a:p>
            <a:fld id="{2645FCA3-21E8-4063-82EE-6785741CFB60}" type="slidenum">
              <a:rPr lang="en-GB" smtClean="0"/>
              <a:t>50</a:t>
            </a:fld>
            <a:endParaRPr lang="en-GB" dirty="0"/>
          </a:p>
        </p:txBody>
      </p:sp>
    </p:spTree>
    <p:extLst>
      <p:ext uri="{BB962C8B-B14F-4D97-AF65-F5344CB8AC3E}">
        <p14:creationId xmlns:p14="http://schemas.microsoft.com/office/powerpoint/2010/main" val="1434520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93% of the way through their compulsory school journey</a:t>
            </a:r>
          </a:p>
        </p:txBody>
      </p:sp>
      <p:sp>
        <p:nvSpPr>
          <p:cNvPr id="4" name="Slide Number Placeholder 3"/>
          <p:cNvSpPr>
            <a:spLocks noGrp="1"/>
          </p:cNvSpPr>
          <p:nvPr>
            <p:ph type="sldNum" sz="quarter" idx="5"/>
          </p:nvPr>
        </p:nvSpPr>
        <p:spPr/>
        <p:txBody>
          <a:bodyPr/>
          <a:lstStyle/>
          <a:p>
            <a:fld id="{55FBBC04-67F4-4FAB-BFFF-C01B4035DA71}" type="slidenum">
              <a:rPr lang="en-GB" smtClean="0"/>
              <a:t>4</a:t>
            </a:fld>
            <a:endParaRPr lang="en-GB"/>
          </a:p>
        </p:txBody>
      </p:sp>
    </p:spTree>
    <p:extLst>
      <p:ext uri="{BB962C8B-B14F-4D97-AF65-F5344CB8AC3E}">
        <p14:creationId xmlns:p14="http://schemas.microsoft.com/office/powerpoint/2010/main" val="154103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6A5E7C76-1361-4330-837B-1095450B4631}"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9</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273133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CFFE729E-5F41-418F-B1E3-002B6130AB7A}"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10</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678437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FBB3CA72-156E-4BB8-B4B3-6EC7CFD00362}"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12</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5614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0C70F-BF99-38CD-3AA3-936007312CB5}"/>
            </a:ext>
          </a:extLst>
        </p:cNvPr>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AEBFABD-E016-9FE2-B740-3B1BB0362B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A3047947-59F1-49C1-BDA0-A7C0E36E1F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9460" name="Slide Number Placeholder 3">
            <a:extLst>
              <a:ext uri="{FF2B5EF4-FFF2-40B4-BE49-F238E27FC236}">
                <a16:creationId xmlns:a16="http://schemas.microsoft.com/office/drawing/2014/main" id="{9F31F813-8A84-EDDC-FBCA-6F04A0D241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FBB3CA72-156E-4BB8-B4B3-6EC7CFD00362}"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13</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643123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8421289-4F42-447C-9F83-35A489EC89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031389A2-E54C-4722-A853-B70386A71B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5844" name="Slide Number Placeholder 3">
            <a:extLst>
              <a:ext uri="{FF2B5EF4-FFF2-40B4-BE49-F238E27FC236}">
                <a16:creationId xmlns:a16="http://schemas.microsoft.com/office/drawing/2014/main" id="{05EBA749-45B7-4218-AAC1-656A37BA75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4064" indent="-286179">
              <a:spcBef>
                <a:spcPct val="30000"/>
              </a:spcBef>
              <a:defRPr sz="1200">
                <a:solidFill>
                  <a:schemeClr val="tx1"/>
                </a:solidFill>
                <a:latin typeface="Calibri" panose="020F0502020204030204" pitchFamily="34" charset="0"/>
              </a:defRPr>
            </a:lvl2pPr>
            <a:lvl3pPr marL="1144715" indent="-228943">
              <a:spcBef>
                <a:spcPct val="30000"/>
              </a:spcBef>
              <a:defRPr sz="1200">
                <a:solidFill>
                  <a:schemeClr val="tx1"/>
                </a:solidFill>
                <a:latin typeface="Calibri" panose="020F0502020204030204" pitchFamily="34" charset="0"/>
              </a:defRPr>
            </a:lvl3pPr>
            <a:lvl4pPr marL="1602600" indent="-228943">
              <a:spcBef>
                <a:spcPct val="30000"/>
              </a:spcBef>
              <a:defRPr sz="1200">
                <a:solidFill>
                  <a:schemeClr val="tx1"/>
                </a:solidFill>
                <a:latin typeface="Calibri" panose="020F0502020204030204" pitchFamily="34" charset="0"/>
              </a:defRPr>
            </a:lvl4pPr>
            <a:lvl5pPr marL="2060486" indent="-228943">
              <a:spcBef>
                <a:spcPct val="30000"/>
              </a:spcBef>
              <a:defRPr sz="1200">
                <a:solidFill>
                  <a:schemeClr val="tx1"/>
                </a:solidFill>
                <a:latin typeface="Calibri" panose="020F0502020204030204" pitchFamily="34" charset="0"/>
              </a:defRPr>
            </a:lvl5pPr>
            <a:lvl6pPr marL="2518372" indent="-228943" eaLnBrk="0" fontAlgn="base" hangingPunct="0">
              <a:spcBef>
                <a:spcPct val="30000"/>
              </a:spcBef>
              <a:spcAft>
                <a:spcPct val="0"/>
              </a:spcAft>
              <a:defRPr sz="1200">
                <a:solidFill>
                  <a:schemeClr val="tx1"/>
                </a:solidFill>
                <a:latin typeface="Calibri" panose="020F0502020204030204" pitchFamily="34" charset="0"/>
              </a:defRPr>
            </a:lvl6pPr>
            <a:lvl7pPr marL="2976258" indent="-228943" eaLnBrk="0" fontAlgn="base" hangingPunct="0">
              <a:spcBef>
                <a:spcPct val="30000"/>
              </a:spcBef>
              <a:spcAft>
                <a:spcPct val="0"/>
              </a:spcAft>
              <a:defRPr sz="1200">
                <a:solidFill>
                  <a:schemeClr val="tx1"/>
                </a:solidFill>
                <a:latin typeface="Calibri" panose="020F0502020204030204" pitchFamily="34" charset="0"/>
              </a:defRPr>
            </a:lvl7pPr>
            <a:lvl8pPr marL="3434144" indent="-228943" eaLnBrk="0" fontAlgn="base" hangingPunct="0">
              <a:spcBef>
                <a:spcPct val="30000"/>
              </a:spcBef>
              <a:spcAft>
                <a:spcPct val="0"/>
              </a:spcAft>
              <a:defRPr sz="1200">
                <a:solidFill>
                  <a:schemeClr val="tx1"/>
                </a:solidFill>
                <a:latin typeface="Calibri" panose="020F0502020204030204" pitchFamily="34" charset="0"/>
              </a:defRPr>
            </a:lvl8pPr>
            <a:lvl9pPr marL="3892029" indent="-22894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766590E-99FA-494A-BCFA-FE63C3DA7298}"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FCE64A55-D9A4-4C59-B7CE-41A905BD44EB}"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16</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805810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4064" indent="-286179">
              <a:spcBef>
                <a:spcPct val="30000"/>
              </a:spcBef>
              <a:defRPr sz="1200">
                <a:solidFill>
                  <a:schemeClr val="tx1"/>
                </a:solidFill>
                <a:latin typeface="Calibri" pitchFamily="34" charset="0"/>
              </a:defRPr>
            </a:lvl2pPr>
            <a:lvl3pPr marL="1144715" indent="-228943">
              <a:spcBef>
                <a:spcPct val="30000"/>
              </a:spcBef>
              <a:defRPr sz="1200">
                <a:solidFill>
                  <a:schemeClr val="tx1"/>
                </a:solidFill>
                <a:latin typeface="Calibri" pitchFamily="34" charset="0"/>
              </a:defRPr>
            </a:lvl3pPr>
            <a:lvl4pPr marL="1602600" indent="-228943">
              <a:spcBef>
                <a:spcPct val="30000"/>
              </a:spcBef>
              <a:defRPr sz="1200">
                <a:solidFill>
                  <a:schemeClr val="tx1"/>
                </a:solidFill>
                <a:latin typeface="Calibri" pitchFamily="34" charset="0"/>
              </a:defRPr>
            </a:lvl4pPr>
            <a:lvl5pPr marL="2060486" indent="-228943">
              <a:spcBef>
                <a:spcPct val="30000"/>
              </a:spcBef>
              <a:defRPr sz="1200">
                <a:solidFill>
                  <a:schemeClr val="tx1"/>
                </a:solidFill>
                <a:latin typeface="Calibri" pitchFamily="34" charset="0"/>
              </a:defRPr>
            </a:lvl5pPr>
            <a:lvl6pPr marL="2518372" indent="-228943" eaLnBrk="0" fontAlgn="base" hangingPunct="0">
              <a:spcBef>
                <a:spcPct val="30000"/>
              </a:spcBef>
              <a:spcAft>
                <a:spcPct val="0"/>
              </a:spcAft>
              <a:defRPr sz="1200">
                <a:solidFill>
                  <a:schemeClr val="tx1"/>
                </a:solidFill>
                <a:latin typeface="Calibri" pitchFamily="34" charset="0"/>
              </a:defRPr>
            </a:lvl6pPr>
            <a:lvl7pPr marL="2976258" indent="-228943" eaLnBrk="0" fontAlgn="base" hangingPunct="0">
              <a:spcBef>
                <a:spcPct val="30000"/>
              </a:spcBef>
              <a:spcAft>
                <a:spcPct val="0"/>
              </a:spcAft>
              <a:defRPr sz="1200">
                <a:solidFill>
                  <a:schemeClr val="tx1"/>
                </a:solidFill>
                <a:latin typeface="Calibri" pitchFamily="34" charset="0"/>
              </a:defRPr>
            </a:lvl7pPr>
            <a:lvl8pPr marL="3434144" indent="-228943" eaLnBrk="0" fontAlgn="base" hangingPunct="0">
              <a:spcBef>
                <a:spcPct val="30000"/>
              </a:spcBef>
              <a:spcAft>
                <a:spcPct val="0"/>
              </a:spcAft>
              <a:defRPr sz="1200">
                <a:solidFill>
                  <a:schemeClr val="tx1"/>
                </a:solidFill>
                <a:latin typeface="Calibri" pitchFamily="34" charset="0"/>
              </a:defRPr>
            </a:lvl8pPr>
            <a:lvl9pPr marL="3892029" indent="-228943" eaLnBrk="0" fontAlgn="base" hangingPunct="0">
              <a:spcBef>
                <a:spcPct val="30000"/>
              </a:spcBef>
              <a:spcAft>
                <a:spcPct val="0"/>
              </a:spcAft>
              <a:defRPr sz="1200">
                <a:solidFill>
                  <a:schemeClr val="tx1"/>
                </a:solidFill>
                <a:latin typeface="Calibri" pitchFamily="34" charset="0"/>
              </a:defRPr>
            </a:lvl9pPr>
          </a:lstStyle>
          <a:p>
            <a:pPr marL="0" marR="0" lvl="0" indent="0" algn="r" defTabSz="915772" rtl="0" eaLnBrk="1" fontAlgn="auto" latinLnBrk="0" hangingPunct="1">
              <a:lnSpc>
                <a:spcPct val="100000"/>
              </a:lnSpc>
              <a:spcBef>
                <a:spcPct val="0"/>
              </a:spcBef>
              <a:spcAft>
                <a:spcPts val="0"/>
              </a:spcAft>
              <a:buClrTx/>
              <a:buSzTx/>
              <a:buFontTx/>
              <a:buNone/>
              <a:tabLst/>
              <a:defRPr/>
            </a:pPr>
            <a:fld id="{FCE64A55-D9A4-4C59-B7CE-41A905BD44EB}" type="slidenum">
              <a:rPr kumimoji="0" lang="en-GB"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5772" rtl="0" eaLnBrk="1" fontAlgn="auto" latinLnBrk="0" hangingPunct="1">
                <a:lnSpc>
                  <a:spcPct val="100000"/>
                </a:lnSpc>
                <a:spcBef>
                  <a:spcPct val="0"/>
                </a:spcBef>
                <a:spcAft>
                  <a:spcPts val="0"/>
                </a:spcAft>
                <a:buClrTx/>
                <a:buSzTx/>
                <a:buFontTx/>
                <a:buNone/>
                <a:tabLst/>
                <a:defRPr/>
              </a:pPr>
              <a:t>18</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080176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BE97688-C667-42F8-83DD-EF16C9884EA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3447570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E97688-C667-42F8-83DD-EF16C9884EA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91629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E97688-C667-42F8-83DD-EF16C9884EA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4178836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08969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8DD94178-4743-4C2D-AF86-A1C5547AC893}" type="datetimeFigureOut">
              <a:rPr lang="en-GB" smtClean="0">
                <a:solidFill>
                  <a:srgbClr val="A63212"/>
                </a:solidFill>
              </a:rPr>
              <a:pPr/>
              <a:t>08/09/2026</a:t>
            </a:fld>
            <a:endParaRPr lang="en-GB" dirty="0">
              <a:solidFill>
                <a:srgbClr val="A63212"/>
              </a:solidFill>
            </a:endParaRP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GB" dirty="0">
              <a:solidFill>
                <a:srgbClr val="4E66B2">
                  <a:lumMod val="50000"/>
                </a:srgbClr>
              </a:solidFill>
            </a:endParaRP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435073C9-5549-43BF-A6B8-90BB26BE5DC6}" type="slidenum">
              <a:rPr lang="en-GB" smtClean="0">
                <a:solidFill>
                  <a:srgbClr val="A63212">
                    <a:lumMod val="75000"/>
                  </a:srgbClr>
                </a:solidFill>
              </a:rPr>
              <a:pPr/>
              <a:t>‹#›</a:t>
            </a:fld>
            <a:endParaRPr lang="en-GB" dirty="0">
              <a:solidFill>
                <a:srgbClr val="A63212">
                  <a:lumMod val="75000"/>
                </a:srgbClr>
              </a:solidFill>
            </a:endParaRP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extLst>
      <p:ext uri="{BB962C8B-B14F-4D97-AF65-F5344CB8AC3E}">
        <p14:creationId xmlns:p14="http://schemas.microsoft.com/office/powerpoint/2010/main" val="2087763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207124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828444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55967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GB"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3" name="Content Placeholder 12"/>
          <p:cNvSpPr>
            <a:spLocks noGrp="1"/>
          </p:cNvSpPr>
          <p:nvPr>
            <p:ph sz="quarter" idx="13"/>
          </p:nvPr>
        </p:nvSpPr>
        <p:spPr>
          <a:xfrm>
            <a:off x="841248" y="2743199"/>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5316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GB"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3731106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GB"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2972207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E97688-C667-42F8-83DD-EF16C9884EA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1804794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99164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077716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2656343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770320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8DD94178-4743-4C2D-AF86-A1C5547AC893}" type="datetimeFigureOut">
              <a:rPr lang="en-GB" smtClean="0">
                <a:solidFill>
                  <a:srgbClr val="A63212"/>
                </a:solidFill>
              </a:rPr>
              <a:pPr/>
              <a:t>08/09/2026</a:t>
            </a:fld>
            <a:endParaRPr lang="en-GB" dirty="0">
              <a:solidFill>
                <a:srgbClr val="A63212"/>
              </a:solidFill>
            </a:endParaRP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GB" dirty="0">
              <a:solidFill>
                <a:srgbClr val="4E66B2">
                  <a:lumMod val="50000"/>
                </a:srgbClr>
              </a:solidFill>
            </a:endParaRP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435073C9-5549-43BF-A6B8-90BB26BE5DC6}" type="slidenum">
              <a:rPr lang="en-GB" smtClean="0">
                <a:solidFill>
                  <a:srgbClr val="A63212">
                    <a:lumMod val="75000"/>
                  </a:srgbClr>
                </a:solidFill>
              </a:rPr>
              <a:pPr/>
              <a:t>‹#›</a:t>
            </a:fld>
            <a:endParaRPr lang="en-GB" dirty="0">
              <a:solidFill>
                <a:srgbClr val="A63212">
                  <a:lumMod val="75000"/>
                </a:srgbClr>
              </a:solidFill>
            </a:endParaRP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extLst>
      <p:ext uri="{BB962C8B-B14F-4D97-AF65-F5344CB8AC3E}">
        <p14:creationId xmlns:p14="http://schemas.microsoft.com/office/powerpoint/2010/main" val="42485371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30730867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049983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819318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GB"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3" name="Content Placeholder 12"/>
          <p:cNvSpPr>
            <a:spLocks noGrp="1"/>
          </p:cNvSpPr>
          <p:nvPr>
            <p:ph sz="quarter" idx="13"/>
          </p:nvPr>
        </p:nvSpPr>
        <p:spPr>
          <a:xfrm>
            <a:off x="841248" y="2743199"/>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6642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GB"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3297176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97688-C667-42F8-83DD-EF16C9884EA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3071681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GB"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32659042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0586324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889625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42915067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3433063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1986" name="Rectangle 2"/>
          <p:cNvSpPr>
            <a:spLocks noGrp="1" noRot="1" noChangeArrowheads="1"/>
          </p:cNvSpPr>
          <p:nvPr>
            <p:ph type="ctrTitle"/>
          </p:nvPr>
        </p:nvSpPr>
        <p:spPr>
          <a:xfrm>
            <a:off x="685800" y="1981200"/>
            <a:ext cx="7772400" cy="1600200"/>
          </a:xfrm>
        </p:spPr>
        <p:txBody>
          <a:bodyPr/>
          <a:lstStyle>
            <a:lvl1pPr>
              <a:defRPr/>
            </a:lvl1pPr>
          </a:lstStyle>
          <a:p>
            <a:r>
              <a:rPr lang="en-GB"/>
              <a:t>Click to edit Master title style</a:t>
            </a:r>
          </a:p>
        </p:txBody>
      </p:sp>
      <p:sp>
        <p:nvSpPr>
          <p:cNvPr id="41987"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D4A9E35F-FD29-44FB-8A82-AF749859EC0D}"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41359476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06CEBC70-864A-42EF-8CA2-762DDD967E15}"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2906999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E42D95C6-DFF6-4A3D-9099-DB30EED1AA8C}"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41300235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18ADCAEF-A04A-4FB9-83EF-D6A8C8164C0E}"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30040895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fld id="{876945CD-B10D-44AB-A885-2604E3E6F0C7}"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253279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BE97688-C667-42F8-83DD-EF16C9884EA7}"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17697423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fld id="{E848080F-46F2-482F-A0DA-AB522245A6FB}"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34419055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fld id="{3421C120-79B1-441C-8BD5-CD5634D23DC6}"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24446473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598BB60B-9467-4672-B934-9D71AEC63917}"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1576436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BC557E91-18EE-4355-95EC-A4E68250ABF6}"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32972503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38E41CE-5446-4A28-AD31-930D8A60485A}"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7920443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86FB0DA2-88B4-409B-B62B-BB9A984A8D94}"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6125086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a:t>Click to edit Master title style</a:t>
            </a:r>
            <a:endParaRPr lang="en-GB"/>
          </a:p>
        </p:txBody>
      </p:sp>
      <p:sp>
        <p:nvSpPr>
          <p:cNvPr id="3" name="Text Placeholder 2"/>
          <p:cNvSpPr>
            <a:spLocks noGrp="1"/>
          </p:cNvSpPr>
          <p:nvPr>
            <p:ph type="body" sz="half" idx="1"/>
          </p:nvPr>
        </p:nvSpPr>
        <p:spPr>
          <a:xfrm>
            <a:off x="301625" y="1676400"/>
            <a:ext cx="4194175" cy="442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76400"/>
            <a:ext cx="4194175" cy="442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A00BA699-E981-42B5-AFA7-BD3402452B2B}" type="slidenum">
              <a:rPr lang="en-GB" altLang="en-US">
                <a:solidFill>
                  <a:srgbClr val="FFFFFF"/>
                </a:solidFill>
              </a:rPr>
              <a:pPr/>
              <a:t>‹#›</a:t>
            </a:fld>
            <a:endParaRPr lang="en-GB" altLang="en-US">
              <a:solidFill>
                <a:srgbClr val="FFFFFF"/>
              </a:solidFill>
            </a:endParaRPr>
          </a:p>
        </p:txBody>
      </p:sp>
    </p:spTree>
    <p:extLst>
      <p:ext uri="{BB962C8B-B14F-4D97-AF65-F5344CB8AC3E}">
        <p14:creationId xmlns:p14="http://schemas.microsoft.com/office/powerpoint/2010/main" val="311198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BE97688-C667-42F8-83DD-EF16C9884EA7}"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961091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BE97688-C667-42F8-83DD-EF16C9884EA7}"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1444969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E97688-C667-42F8-83DD-EF16C9884EA7}"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746742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97688-C667-42F8-83DD-EF16C9884EA7}"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270722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97688-C667-42F8-83DD-EF16C9884EA7}"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26700-357E-4DD4-9B03-0B606EA779D0}" type="slidenum">
              <a:rPr lang="en-GB" smtClean="0"/>
              <a:t>‹#›</a:t>
            </a:fld>
            <a:endParaRPr lang="en-GB"/>
          </a:p>
        </p:txBody>
      </p:sp>
    </p:spTree>
    <p:extLst>
      <p:ext uri="{BB962C8B-B14F-4D97-AF65-F5344CB8AC3E}">
        <p14:creationId xmlns:p14="http://schemas.microsoft.com/office/powerpoint/2010/main" val="3130288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97688-C667-42F8-83DD-EF16C9884EA7}" type="datetimeFigureOut">
              <a:rPr lang="en-GB" smtClean="0"/>
              <a:t>08/09/2026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26700-357E-4DD4-9B03-0B606EA779D0}" type="slidenum">
              <a:rPr lang="en-GB" smtClean="0"/>
              <a:t>‹#›</a:t>
            </a:fld>
            <a:endParaRPr lang="en-GB"/>
          </a:p>
        </p:txBody>
      </p:sp>
    </p:spTree>
    <p:extLst>
      <p:ext uri="{BB962C8B-B14F-4D97-AF65-F5344CB8AC3E}">
        <p14:creationId xmlns:p14="http://schemas.microsoft.com/office/powerpoint/2010/main" val="3128914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5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GB" dirty="0">
              <a:solidFill>
                <a:prstClr val="black">
                  <a:lumMod val="50000"/>
                  <a:lumOff val="50000"/>
                </a:prstClr>
              </a:solidFill>
            </a:endParaRP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236261768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8DD94178-4743-4C2D-AF86-A1C5547AC893}" type="datetimeFigureOut">
              <a:rPr lang="en-GB" smtClean="0">
                <a:solidFill>
                  <a:prstClr val="black">
                    <a:lumMod val="50000"/>
                    <a:lumOff val="50000"/>
                  </a:prstClr>
                </a:solidFill>
              </a:rPr>
              <a:pPr/>
              <a:t>08/09/2026</a:t>
            </a:fld>
            <a:endParaRPr lang="en-GB" dirty="0">
              <a:solidFill>
                <a:prstClr val="black">
                  <a:lumMod val="50000"/>
                  <a:lumOff val="50000"/>
                </a:prstClr>
              </a:solidFill>
            </a:endParaRP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GB" dirty="0">
              <a:solidFill>
                <a:prstClr val="black">
                  <a:lumMod val="50000"/>
                  <a:lumOff val="50000"/>
                </a:prstClr>
              </a:solidFill>
            </a:endParaRP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435073C9-5549-43BF-A6B8-90BB26BE5DC6}" type="slidenum">
              <a:rPr lang="en-GB" smtClean="0">
                <a:solidFill>
                  <a:prstClr val="black">
                    <a:lumMod val="50000"/>
                    <a:lumOff val="50000"/>
                  </a:prstClr>
                </a:solidFill>
              </a: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34380349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40963"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0964"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en-GB">
              <a:solidFill>
                <a:srgbClr val="FFFFFF"/>
              </a:solidFill>
            </a:endParaRPr>
          </a:p>
        </p:txBody>
      </p:sp>
      <p:sp>
        <p:nvSpPr>
          <p:cNvPr id="409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en-GB">
              <a:solidFill>
                <a:srgbClr val="FFFFFF"/>
              </a:solidFill>
            </a:endParaRPr>
          </a:p>
        </p:txBody>
      </p:sp>
      <p:sp>
        <p:nvSpPr>
          <p:cNvPr id="40966"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fontAlgn="base">
              <a:spcBef>
                <a:spcPct val="0"/>
              </a:spcBef>
              <a:spcAft>
                <a:spcPct val="0"/>
              </a:spcAft>
            </a:pPr>
            <a:fld id="{8BBF4224-AE83-4DF6-A088-962B370FF553}" type="slidenum">
              <a:rPr lang="en-GB" altLang="en-US" smtClean="0">
                <a:solidFill>
                  <a:srgbClr val="FFFFFF"/>
                </a:solidFill>
              </a:rPr>
              <a:pPr fontAlgn="base">
                <a:spcBef>
                  <a:spcPct val="0"/>
                </a:spcBef>
                <a:spcAft>
                  <a:spcPct val="0"/>
                </a:spcAft>
              </a:pPr>
              <a:t>‹#›</a:t>
            </a:fld>
            <a:endParaRPr lang="en-GB" altLang="en-US">
              <a:solidFill>
                <a:srgbClr val="FFFFFF"/>
              </a:solidFill>
            </a:endParaRPr>
          </a:p>
        </p:txBody>
      </p:sp>
    </p:spTree>
    <p:extLst>
      <p:ext uri="{BB962C8B-B14F-4D97-AF65-F5344CB8AC3E}">
        <p14:creationId xmlns:p14="http://schemas.microsoft.com/office/powerpoint/2010/main" val="617684750"/>
      </p:ext>
    </p:extLst>
  </p:cSld>
  <p:clrMap bg1="dk2" tx1="lt1" bg2="dk1"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hyperlink" Target="https://www.fairfax.bham.sch.uk/academy-life/sixth-form/apply-for-fairfax-sixth-form/" TargetMode="External"/><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hyperlink" Target="https://leicestercollege.ac.uk/study/t-levels/" TargetMode="Externa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hyperlink" Target="http://www.apprenticeships.gov.uk/" TargetMode="External"/><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hyperlink" Target="http://www.unifrog.org/" TargetMode="External"/><Relationship Id="rId2" Type="http://schemas.openxmlformats.org/officeDocument/2006/relationships/notesSlide" Target="../notesSlides/notesSlide8.xml"/><Relationship Id="rId1" Type="http://schemas.openxmlformats.org/officeDocument/2006/relationships/slideLayout" Target="../slideLayouts/slideLayout36.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s://www.unifrog.org/code" TargetMode="External"/><Relationship Id="rId2" Type="http://schemas.openxmlformats.org/officeDocument/2006/relationships/image" Target="../media/image14.png"/><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hyperlink" Target="mailto:cffa-careers@fairfax.bham.sch.uk" TargetMode="External"/><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jpe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hyperlink" Target="https://www.youtube.com/watch?v=PddgO5GDdlk"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CAcQjRw&amp;url=http://www.verulamschool.co.uk/uncategorized/effective-revision/&amp;ei=SJWhVcbmDIjbUdP2o4AG&amp;bvm=bv.97653015,d.bGQ&amp;psig=AFQjCNGbCqeZdCYh0Zp-x1Y6SZ2VobWBfg&amp;ust=1436739243533790"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hyperlink" Target="http://sss.ung.si/doku.php?id=who_invented_a_tificial_intelligence_histo_y_of_ai"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mailto:a.bradnick@fairfax.fmat.co.uk" TargetMode="External"/><Relationship Id="rId3" Type="http://schemas.openxmlformats.org/officeDocument/2006/relationships/hyperlink" Target="mailto:a.Ashton@fairfax.fmat.co.uk" TargetMode="External"/><Relationship Id="rId7" Type="http://schemas.openxmlformats.org/officeDocument/2006/relationships/hyperlink" Target="mailto:d.trowman@fairfax.fmat.co.uk" TargetMode="External"/><Relationship Id="rId2" Type="http://schemas.openxmlformats.org/officeDocument/2006/relationships/hyperlink" Target="mailto:k.ford@fairfax.fmat.co.uk" TargetMode="External"/><Relationship Id="rId1" Type="http://schemas.openxmlformats.org/officeDocument/2006/relationships/slideLayout" Target="../slideLayouts/slideLayout36.xml"/><Relationship Id="rId6" Type="http://schemas.openxmlformats.org/officeDocument/2006/relationships/hyperlink" Target="mailto:b.hewitt@fairfax.fmat.co.uk" TargetMode="External"/><Relationship Id="rId5" Type="http://schemas.openxmlformats.org/officeDocument/2006/relationships/hyperlink" Target="mailto:s.mackiewicz@fairfax.fmat.co.uk" TargetMode="External"/><Relationship Id="rId4" Type="http://schemas.openxmlformats.org/officeDocument/2006/relationships/hyperlink" Target="mailto:A.hyden@fairfax.fmat.co.uk"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mailto:L.parry@fairfax.fmat.co.uk" TargetMode="External"/><Relationship Id="rId2" Type="http://schemas.openxmlformats.org/officeDocument/2006/relationships/hyperlink" Target="mailto:M.porter@fairfax.fmat.co.uk" TargetMode="External"/><Relationship Id="rId1" Type="http://schemas.openxmlformats.org/officeDocument/2006/relationships/slideLayout" Target="../slideLayouts/slideLayout36.xml"/><Relationship Id="rId5" Type="http://schemas.openxmlformats.org/officeDocument/2006/relationships/hyperlink" Target="mailto:c.hetherington@fairfax.fmat.co.uk" TargetMode="External"/><Relationship Id="rId4" Type="http://schemas.openxmlformats.org/officeDocument/2006/relationships/hyperlink" Target="mailto:P.knowles@fairfax.fmat.co.uk"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mailto:t.hussain@fairfax.fmat.co.uk" TargetMode="External"/><Relationship Id="rId3" Type="http://schemas.openxmlformats.org/officeDocument/2006/relationships/hyperlink" Target="mailto:k.harvey@fairfax.fmat.co.uk" TargetMode="External"/><Relationship Id="rId7" Type="http://schemas.openxmlformats.org/officeDocument/2006/relationships/hyperlink" Target="mailto:k.carty@fairfax.fmat.co.uk" TargetMode="External"/><Relationship Id="rId2" Type="http://schemas.openxmlformats.org/officeDocument/2006/relationships/hyperlink" Target="mailto:d.jolaosho@fairfax.fmat.co.uk" TargetMode="External"/><Relationship Id="rId1" Type="http://schemas.openxmlformats.org/officeDocument/2006/relationships/slideLayout" Target="../slideLayouts/slideLayout36.xml"/><Relationship Id="rId6" Type="http://schemas.openxmlformats.org/officeDocument/2006/relationships/hyperlink" Target="mailto:k.jones@fairfax.fmat.co.uk" TargetMode="External"/><Relationship Id="rId5" Type="http://schemas.openxmlformats.org/officeDocument/2006/relationships/hyperlink" Target="mailto:a.belikau@fairfax.fmat.co.uk" TargetMode="External"/><Relationship Id="rId4" Type="http://schemas.openxmlformats.org/officeDocument/2006/relationships/hyperlink" Target="mailto:j.paris@fairfax.fmat.co.uk" TargetMode="External"/><Relationship Id="rId9" Type="http://schemas.openxmlformats.org/officeDocument/2006/relationships/hyperlink" Target="mailto:s.bradnick@fairfax.fmat.co.uk"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6.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3346187" y="3317906"/>
            <a:ext cx="4847038" cy="1599722"/>
          </a:xfrm>
        </p:spPr>
        <p:txBody>
          <a:bodyPr/>
          <a:lstStyle/>
          <a:p>
            <a:r>
              <a:rPr lang="en-GB" sz="3600" b="1" dirty="0">
                <a:latin typeface="Century Gothic" panose="020B0502020202020204" pitchFamily="34" charset="0"/>
              </a:rPr>
              <a:t>Year 11 Parent Information Evening</a:t>
            </a:r>
          </a:p>
        </p:txBody>
      </p:sp>
      <p:sp>
        <p:nvSpPr>
          <p:cNvPr id="3" name="Subtitle 2"/>
          <p:cNvSpPr>
            <a:spLocks noGrp="1"/>
          </p:cNvSpPr>
          <p:nvPr>
            <p:ph type="subTitle" idx="1"/>
          </p:nvPr>
        </p:nvSpPr>
        <p:spPr>
          <a:xfrm rot="360000">
            <a:off x="2974201" y="4755057"/>
            <a:ext cx="5063376" cy="1040845"/>
          </a:xfrm>
        </p:spPr>
        <p:txBody>
          <a:bodyPr anchor="ctr">
            <a:normAutofit/>
          </a:bodyPr>
          <a:lstStyle/>
          <a:p>
            <a:r>
              <a:rPr lang="en-GB" sz="2800" dirty="0"/>
              <a:t> 8th September 2026</a:t>
            </a:r>
          </a:p>
        </p:txBody>
      </p:sp>
      <p:sp>
        <p:nvSpPr>
          <p:cNvPr id="4" name="TextBox 3"/>
          <p:cNvSpPr txBox="1"/>
          <p:nvPr/>
        </p:nvSpPr>
        <p:spPr>
          <a:xfrm rot="20559292">
            <a:off x="655033" y="3817827"/>
            <a:ext cx="2474286" cy="2492990"/>
          </a:xfrm>
          <a:prstGeom prst="rect">
            <a:avLst/>
          </a:prstGeom>
          <a:solidFill>
            <a:schemeClr val="bg2">
              <a:lumMod val="75000"/>
            </a:schemeClr>
          </a:solidFill>
        </p:spPr>
        <p:txBody>
          <a:bodyPr wrap="square" rtlCol="0">
            <a:spAutoFit/>
          </a:bodyPr>
          <a:lstStyle/>
          <a:p>
            <a:r>
              <a:rPr lang="en-GB" sz="1600" dirty="0">
                <a:solidFill>
                  <a:prstClr val="black"/>
                </a:solidFill>
              </a:rPr>
              <a:t> </a:t>
            </a:r>
            <a:r>
              <a:rPr lang="en-GB" sz="1400" dirty="0">
                <a:solidFill>
                  <a:prstClr val="black"/>
                </a:solidFill>
              </a:rPr>
              <a:t>‘Parental support is eight times more important in determining a child’s academic success than social class. Parental involvement can make the difference between a grade 9 and a grade 3 at GCSE’.</a:t>
            </a:r>
          </a:p>
          <a:p>
            <a:endParaRPr lang="en-GB" sz="1400" dirty="0">
              <a:solidFill>
                <a:prstClr val="black"/>
              </a:solidFill>
            </a:endParaRPr>
          </a:p>
          <a:p>
            <a:r>
              <a:rPr lang="en-GB" sz="1400" b="1" dirty="0">
                <a:solidFill>
                  <a:prstClr val="black"/>
                </a:solidFill>
              </a:rPr>
              <a:t>The Times-The Campaign for Learning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0269" y="332656"/>
            <a:ext cx="4655987" cy="1368152"/>
          </a:xfrm>
          <a:prstGeom prst="rect">
            <a:avLst/>
          </a:prstGeom>
        </p:spPr>
      </p:pic>
    </p:spTree>
    <p:extLst>
      <p:ext uri="{BB962C8B-B14F-4D97-AF65-F5344CB8AC3E}">
        <p14:creationId xmlns:p14="http://schemas.microsoft.com/office/powerpoint/2010/main" val="398707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388" y="404813"/>
            <a:ext cx="8510587" cy="792162"/>
          </a:xfrm>
        </p:spPr>
        <p:txBody>
          <a:bodyPr/>
          <a:lstStyle/>
          <a:p>
            <a:pPr eaLnBrk="1" hangingPunct="1">
              <a:defRPr/>
            </a:pPr>
            <a:r>
              <a:rPr lang="en-GB" sz="3200" dirty="0">
                <a:solidFill>
                  <a:srgbClr val="FFFF00"/>
                </a:solidFill>
              </a:rPr>
              <a:t>What are their Post 16 Options?</a:t>
            </a:r>
          </a:p>
        </p:txBody>
      </p:sp>
      <p:sp>
        <p:nvSpPr>
          <p:cNvPr id="12291" name="Rectangle 7"/>
          <p:cNvSpPr>
            <a:spLocks noChangeArrowheads="1"/>
          </p:cNvSpPr>
          <p:nvPr/>
        </p:nvSpPr>
        <p:spPr bwMode="auto">
          <a:xfrm>
            <a:off x="2590800" y="2805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Arial" charset="0"/>
              <a:ea typeface="+mn-ea"/>
              <a:cs typeface="+mn-cs"/>
            </a:endParaRPr>
          </a:p>
        </p:txBody>
      </p:sp>
      <p:cxnSp>
        <p:nvCxnSpPr>
          <p:cNvPr id="7" name="Straight Arrow Connector 6"/>
          <p:cNvCxnSpPr/>
          <p:nvPr/>
        </p:nvCxnSpPr>
        <p:spPr>
          <a:xfrm flipH="1">
            <a:off x="2646363" y="3779838"/>
            <a:ext cx="958850" cy="471487"/>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126" name="TextBox 7"/>
          <p:cNvSpPr txBox="1">
            <a:spLocks noChangeArrowheads="1"/>
          </p:cNvSpPr>
          <p:nvPr/>
        </p:nvSpPr>
        <p:spPr bwMode="auto">
          <a:xfrm>
            <a:off x="1052513" y="4297363"/>
            <a:ext cx="16144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FFFFFF"/>
                </a:solidFill>
                <a:effectLst/>
                <a:uLnTx/>
                <a:uFillTx/>
                <a:latin typeface="Arial" charset="0"/>
                <a:ea typeface="+mn-ea"/>
                <a:cs typeface="+mn-cs"/>
              </a:rPr>
              <a:t>Another 6</a:t>
            </a:r>
            <a:r>
              <a:rPr kumimoji="0" lang="en-GB" altLang="en-US" sz="2400" b="0" i="0" u="none" strike="noStrike" kern="1200" cap="none" spc="0" normalizeH="0" baseline="30000" noProof="0" dirty="0">
                <a:ln>
                  <a:noFill/>
                </a:ln>
                <a:solidFill>
                  <a:srgbClr val="FFFFFF"/>
                </a:solidFill>
                <a:effectLst/>
                <a:uLnTx/>
                <a:uFillTx/>
                <a:latin typeface="Arial" charset="0"/>
                <a:ea typeface="+mn-ea"/>
                <a:cs typeface="+mn-cs"/>
              </a:rPr>
              <a:t>th</a:t>
            </a:r>
            <a:r>
              <a:rPr kumimoji="0" lang="en-GB" altLang="en-US" sz="2400" b="0" i="0" u="none" strike="noStrike" kern="1200" cap="none" spc="0" normalizeH="0" baseline="0" noProof="0" dirty="0">
                <a:ln>
                  <a:noFill/>
                </a:ln>
                <a:solidFill>
                  <a:srgbClr val="FFFFFF"/>
                </a:solidFill>
                <a:effectLst/>
                <a:uLnTx/>
                <a:uFillTx/>
                <a:latin typeface="Arial" charset="0"/>
                <a:ea typeface="+mn-ea"/>
                <a:cs typeface="+mn-cs"/>
              </a:rPr>
              <a:t> Form</a:t>
            </a:r>
          </a:p>
        </p:txBody>
      </p:sp>
      <p:sp>
        <p:nvSpPr>
          <p:cNvPr id="5128" name="TextBox 10"/>
          <p:cNvSpPr txBox="1">
            <a:spLocks noChangeArrowheads="1"/>
          </p:cNvSpPr>
          <p:nvPr/>
        </p:nvSpPr>
        <p:spPr bwMode="auto">
          <a:xfrm>
            <a:off x="3697288" y="4860796"/>
            <a:ext cx="129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FFFFFF"/>
                </a:solidFill>
                <a:effectLst/>
                <a:uLnTx/>
                <a:uFillTx/>
                <a:latin typeface="Arial" charset="0"/>
                <a:ea typeface="+mn-ea"/>
                <a:cs typeface="+mn-cs"/>
              </a:rPr>
              <a:t>College</a:t>
            </a:r>
          </a:p>
        </p:txBody>
      </p:sp>
      <p:sp>
        <p:nvSpPr>
          <p:cNvPr id="12295" name="TextBox 11"/>
          <p:cNvSpPr txBox="1">
            <a:spLocks noChangeArrowheads="1"/>
          </p:cNvSpPr>
          <p:nvPr/>
        </p:nvSpPr>
        <p:spPr bwMode="auto">
          <a:xfrm>
            <a:off x="3479800" y="3117850"/>
            <a:ext cx="1512888" cy="830263"/>
          </a:xfrm>
          <a:prstGeom prst="rect">
            <a:avLst/>
          </a:prstGeom>
          <a:solidFill>
            <a:srgbClr val="FFFF00"/>
          </a:solidFill>
          <a:ln w="9525">
            <a:solidFill>
              <a:schemeClr val="tx1"/>
            </a:solidFill>
            <a:miter lim="800000"/>
            <a:headEnd/>
            <a:tailEnd/>
          </a:ln>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a:ln>
                  <a:noFill/>
                </a:ln>
                <a:solidFill>
                  <a:srgbClr val="0000A4"/>
                </a:solidFill>
                <a:effectLst/>
                <a:uLnTx/>
                <a:uFillTx/>
                <a:latin typeface="Arial" charset="0"/>
                <a:ea typeface="+mn-ea"/>
                <a:cs typeface="+mn-cs"/>
              </a:rPr>
              <a:t>From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a:ln>
                  <a:noFill/>
                </a:ln>
                <a:solidFill>
                  <a:srgbClr val="0000A4"/>
                </a:solidFill>
                <a:effectLst/>
                <a:uLnTx/>
                <a:uFillTx/>
                <a:latin typeface="Arial" charset="0"/>
                <a:ea typeface="+mn-ea"/>
                <a:cs typeface="+mn-cs"/>
              </a:rPr>
              <a:t>SCHOOL</a:t>
            </a:r>
          </a:p>
        </p:txBody>
      </p:sp>
      <p:cxnSp>
        <p:nvCxnSpPr>
          <p:cNvPr id="15" name="Straight Arrow Connector 14"/>
          <p:cNvCxnSpPr>
            <a:stCxn id="12295" idx="0"/>
          </p:cNvCxnSpPr>
          <p:nvPr/>
        </p:nvCxnSpPr>
        <p:spPr>
          <a:xfrm flipH="1" flipV="1">
            <a:off x="4235450" y="2327275"/>
            <a:ext cx="1588" cy="790575"/>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131" name="TextBox 16"/>
          <p:cNvSpPr txBox="1">
            <a:spLocks noChangeArrowheads="1"/>
          </p:cNvSpPr>
          <p:nvPr/>
        </p:nvSpPr>
        <p:spPr bwMode="auto">
          <a:xfrm>
            <a:off x="2292114" y="1706499"/>
            <a:ext cx="42851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FFFFFF"/>
                </a:solidFill>
                <a:effectLst/>
                <a:uLnTx/>
                <a:uFillTx/>
                <a:latin typeface="Arial" charset="0"/>
                <a:ea typeface="+mn-ea"/>
                <a:cs typeface="+mn-cs"/>
              </a:rPr>
              <a:t>Apprenticeships / Traineeship</a:t>
            </a:r>
          </a:p>
        </p:txBody>
      </p:sp>
      <p:cxnSp>
        <p:nvCxnSpPr>
          <p:cNvPr id="19" name="Straight Arrow Connector 18"/>
          <p:cNvCxnSpPr/>
          <p:nvPr/>
        </p:nvCxnSpPr>
        <p:spPr>
          <a:xfrm flipH="1">
            <a:off x="4284663" y="3948113"/>
            <a:ext cx="0" cy="804862"/>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832350" y="2878138"/>
            <a:ext cx="1574800" cy="573087"/>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135" name="TextBox 2"/>
          <p:cNvSpPr txBox="1">
            <a:spLocks noChangeArrowheads="1"/>
          </p:cNvSpPr>
          <p:nvPr/>
        </p:nvSpPr>
        <p:spPr bwMode="auto">
          <a:xfrm>
            <a:off x="6407150" y="2498725"/>
            <a:ext cx="1511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FFFFFF"/>
                </a:solidFill>
                <a:effectLst/>
                <a:uLnTx/>
                <a:uFillTx/>
                <a:latin typeface="Arial" charset="0"/>
                <a:ea typeface="+mn-ea"/>
                <a:cs typeface="+mn-cs"/>
              </a:rPr>
              <a:t>Job (with training)</a:t>
            </a:r>
          </a:p>
        </p:txBody>
      </p:sp>
      <p:cxnSp>
        <p:nvCxnSpPr>
          <p:cNvPr id="20" name="Straight Arrow Connector 19"/>
          <p:cNvCxnSpPr/>
          <p:nvPr/>
        </p:nvCxnSpPr>
        <p:spPr>
          <a:xfrm flipH="1" flipV="1">
            <a:off x="2590800" y="3178175"/>
            <a:ext cx="923925" cy="46355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137" name="TextBox 7"/>
          <p:cNvSpPr txBox="1">
            <a:spLocks noChangeArrowheads="1"/>
          </p:cNvSpPr>
          <p:nvPr/>
        </p:nvSpPr>
        <p:spPr bwMode="auto">
          <a:xfrm>
            <a:off x="1052513" y="2682875"/>
            <a:ext cx="14398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FFFFFF"/>
                </a:solidFill>
                <a:effectLst/>
                <a:uLnTx/>
                <a:uFillTx/>
                <a:latin typeface="Arial" charset="0"/>
                <a:ea typeface="+mn-ea"/>
                <a:cs typeface="+mn-cs"/>
              </a:rPr>
              <a:t>Fairfax 6th Form</a:t>
            </a:r>
          </a:p>
        </p:txBody>
      </p:sp>
      <p:cxnSp>
        <p:nvCxnSpPr>
          <p:cNvPr id="34" name="Straight Arrow Connector 33"/>
          <p:cNvCxnSpPr/>
          <p:nvPr/>
        </p:nvCxnSpPr>
        <p:spPr>
          <a:xfrm>
            <a:off x="4992688" y="3811588"/>
            <a:ext cx="1671637" cy="496887"/>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140" name="TextBox 24"/>
          <p:cNvSpPr txBox="1">
            <a:spLocks noChangeArrowheads="1"/>
          </p:cNvSpPr>
          <p:nvPr/>
        </p:nvSpPr>
        <p:spPr bwMode="auto">
          <a:xfrm>
            <a:off x="6792913" y="4243388"/>
            <a:ext cx="167163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FFFFFF"/>
                </a:solidFill>
                <a:effectLst/>
                <a:uLnTx/>
                <a:uFillTx/>
                <a:latin typeface="Arial" charset="0"/>
                <a:ea typeface="+mn-ea"/>
                <a:cs typeface="+mn-cs"/>
              </a:rPr>
              <a:t>UTC’s</a:t>
            </a:r>
          </a:p>
          <a:p>
            <a:pPr marL="742950" marR="0" lvl="1" indent="-285750" algn="l" defTabSz="914400" rtl="0" eaLnBrk="1" fontAlgn="base" latinLnBrk="0" hangingPunct="1">
              <a:lnSpc>
                <a:spcPct val="10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FFFFFF"/>
                </a:solidFill>
                <a:effectLst/>
                <a:uLnTx/>
                <a:uFillTx/>
                <a:latin typeface="Arial" charset="0"/>
                <a:ea typeface="+mn-ea"/>
                <a:cs typeface="+mn-cs"/>
              </a:rPr>
              <a:t>-   </a:t>
            </a:r>
            <a:r>
              <a:rPr kumimoji="0" lang="en-GB" altLang="en-US" sz="1200" b="0" i="0" u="none" strike="noStrike" kern="1200" cap="none" spc="0" normalizeH="0" baseline="0" noProof="0" dirty="0">
                <a:ln>
                  <a:noFill/>
                </a:ln>
                <a:solidFill>
                  <a:srgbClr val="FFFF00"/>
                </a:solidFill>
                <a:effectLst/>
                <a:uLnTx/>
                <a:uFillTx/>
                <a:latin typeface="Arial" charset="0"/>
                <a:ea typeface="+mn-ea"/>
                <a:cs typeface="+mn-cs"/>
              </a:rPr>
              <a:t>A6thEA</a:t>
            </a:r>
          </a:p>
          <a:p>
            <a:pPr marL="742950" marR="0" lvl="1" indent="-285750" algn="l" defTabSz="914400" rtl="0" eaLnBrk="1" fontAlgn="base" latinLnBrk="0" hangingPunct="1">
              <a:lnSpc>
                <a:spcPct val="100000"/>
              </a:lnSpc>
              <a:spcBef>
                <a:spcPct val="0"/>
              </a:spcBef>
              <a:spcAft>
                <a:spcPct val="0"/>
              </a:spcAft>
              <a:buClrTx/>
              <a:buSzTx/>
              <a:buFontTx/>
              <a:buChar char="-"/>
              <a:tabLst/>
              <a:defRPr/>
            </a:pPr>
            <a:r>
              <a:rPr kumimoji="0" lang="en-GB" altLang="en-US" sz="1200" b="0" i="0" u="none" strike="noStrike" kern="1200" cap="none" spc="0" normalizeH="0" baseline="0" noProof="0" dirty="0">
                <a:ln>
                  <a:noFill/>
                </a:ln>
                <a:solidFill>
                  <a:srgbClr val="FFFF00"/>
                </a:solidFill>
                <a:effectLst/>
                <a:uLnTx/>
                <a:uFillTx/>
                <a:latin typeface="Arial" charset="0"/>
                <a:ea typeface="+mn-ea"/>
                <a:cs typeface="+mn-cs"/>
              </a:rPr>
              <a:t>BOA</a:t>
            </a:r>
          </a:p>
          <a:p>
            <a:pPr marL="742950" marR="0" lvl="1" indent="-285750" algn="l" defTabSz="914400" rtl="0" eaLnBrk="1" fontAlgn="auto" latinLnBrk="0" hangingPunct="1">
              <a:lnSpc>
                <a:spcPct val="100000"/>
              </a:lnSpc>
              <a:spcBef>
                <a:spcPct val="0"/>
              </a:spcBef>
              <a:spcAft>
                <a:spcPct val="0"/>
              </a:spcAft>
              <a:buClrTx/>
              <a:buSzTx/>
              <a:buFontTx/>
              <a:buChar char="-"/>
              <a:tabLst/>
              <a:defRPr/>
            </a:pPr>
            <a:r>
              <a:rPr kumimoji="0" lang="en-GB" altLang="en-US" sz="1200" b="0" i="0" u="none" strike="noStrike" kern="1200" cap="none" spc="0" normalizeH="0" baseline="0" noProof="0" dirty="0">
                <a:ln>
                  <a:noFill/>
                </a:ln>
                <a:solidFill>
                  <a:srgbClr val="FFFF00"/>
                </a:solidFill>
                <a:effectLst/>
                <a:uLnTx/>
                <a:uFillTx/>
                <a:latin typeface="Arial"/>
                <a:ea typeface="+mn-ea"/>
                <a:cs typeface="Arial"/>
              </a:rPr>
              <a:t>WMG</a:t>
            </a:r>
          </a:p>
          <a:p>
            <a:pPr marL="742950" marR="0" lvl="1" indent="-285750" algn="l" defTabSz="914400" rtl="0" eaLnBrk="1" fontAlgn="base" latinLnBrk="0" hangingPunct="1">
              <a:lnSpc>
                <a:spcPct val="100000"/>
              </a:lnSpc>
              <a:spcBef>
                <a:spcPct val="0"/>
              </a:spcBef>
              <a:spcAft>
                <a:spcPct val="0"/>
              </a:spcAft>
              <a:buClrTx/>
              <a:buSzTx/>
              <a:buFontTx/>
              <a:buChar char="-"/>
              <a:tabLst/>
              <a:defRPr/>
            </a:pPr>
            <a:r>
              <a:rPr kumimoji="0" lang="en-GB" altLang="en-US" sz="1200" b="0" i="0" u="none" strike="noStrike" kern="1200" cap="none" spc="0" normalizeH="0" baseline="0" noProof="0" dirty="0" err="1">
                <a:ln>
                  <a:noFill/>
                </a:ln>
                <a:solidFill>
                  <a:srgbClr val="FFFF00"/>
                </a:solidFill>
                <a:effectLst/>
                <a:uLnTx/>
                <a:uFillTx/>
                <a:latin typeface="Arial" charset="0"/>
                <a:ea typeface="+mn-ea"/>
                <a:cs typeface="+mn-cs"/>
              </a:rPr>
              <a:t>Shireland</a:t>
            </a:r>
            <a:r>
              <a:rPr kumimoji="0" lang="en-GB" altLang="en-US" sz="1200" b="0" i="0" u="none" strike="noStrike" kern="1200" cap="none" spc="0" normalizeH="0" baseline="0" noProof="0" dirty="0">
                <a:ln>
                  <a:noFill/>
                </a:ln>
                <a:solidFill>
                  <a:srgbClr val="FFFF00"/>
                </a:solidFill>
                <a:effectLst/>
                <a:uLnTx/>
                <a:uFillTx/>
                <a:latin typeface="Arial" charset="0"/>
                <a:ea typeface="+mn-ea"/>
                <a:cs typeface="+mn-cs"/>
              </a:rPr>
              <a:t> Biomedical</a:t>
            </a:r>
          </a:p>
        </p:txBody>
      </p:sp>
      <p:sp>
        <p:nvSpPr>
          <p:cNvPr id="12305" name="TextBox 2"/>
          <p:cNvSpPr txBox="1">
            <a:spLocks noChangeArrowheads="1"/>
          </p:cNvSpPr>
          <p:nvPr/>
        </p:nvSpPr>
        <p:spPr bwMode="auto">
          <a:xfrm>
            <a:off x="395287" y="5728470"/>
            <a:ext cx="8353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FFFF00"/>
                </a:solidFill>
                <a:effectLst/>
                <a:uLnTx/>
                <a:uFillTx/>
                <a:latin typeface="Arial" charset="0"/>
                <a:ea typeface="+mn-ea"/>
                <a:cs typeface="+mn-cs"/>
              </a:rPr>
              <a:t>All students will be expected to make at least </a:t>
            </a:r>
            <a:r>
              <a:rPr kumimoji="0" lang="en-GB" altLang="en-US" sz="2400" b="0" i="0" u="sng" strike="noStrike" kern="1200" cap="none" spc="0" normalizeH="0" baseline="0" noProof="0" dirty="0">
                <a:ln>
                  <a:noFill/>
                </a:ln>
                <a:solidFill>
                  <a:srgbClr val="FFFF00"/>
                </a:solidFill>
                <a:effectLst/>
                <a:uLnTx/>
                <a:uFillTx/>
                <a:latin typeface="Arial" charset="0"/>
                <a:ea typeface="+mn-ea"/>
                <a:cs typeface="+mn-cs"/>
              </a:rPr>
              <a:t>3 applications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FFFF00"/>
                </a:solidFill>
                <a:effectLst/>
                <a:uLnTx/>
                <a:uFillTx/>
                <a:latin typeface="Arial" charset="0"/>
                <a:ea typeface="+mn-ea"/>
                <a:cs typeface="+mn-cs"/>
              </a:rPr>
              <a:t> Plan A, B &amp; C</a:t>
            </a:r>
          </a:p>
        </p:txBody>
      </p:sp>
    </p:spTree>
    <p:extLst>
      <p:ext uri="{BB962C8B-B14F-4D97-AF65-F5344CB8AC3E}">
        <p14:creationId xmlns:p14="http://schemas.microsoft.com/office/powerpoint/2010/main" val="148415246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AD44F-4690-9305-5FC6-40D393FEEFEA}"/>
              </a:ext>
            </a:extLst>
          </p:cNvPr>
          <p:cNvSpPr>
            <a:spLocks noGrp="1"/>
          </p:cNvSpPr>
          <p:nvPr>
            <p:ph type="title"/>
          </p:nvPr>
        </p:nvSpPr>
        <p:spPr/>
        <p:txBody>
          <a:bodyPr/>
          <a:lstStyle/>
          <a:p>
            <a:r>
              <a:rPr lang="en-GB" sz="3200" dirty="0">
                <a:solidFill>
                  <a:srgbClr val="FFFF00"/>
                </a:solidFill>
              </a:rPr>
              <a:t>What qualifications can you take </a:t>
            </a:r>
            <a:br>
              <a:rPr lang="en-GB" sz="3200" dirty="0">
                <a:solidFill>
                  <a:srgbClr val="FFFF00"/>
                </a:solidFill>
              </a:rPr>
            </a:br>
            <a:r>
              <a:rPr lang="en-GB" sz="3200" dirty="0">
                <a:solidFill>
                  <a:srgbClr val="FFFF00"/>
                </a:solidFill>
              </a:rPr>
              <a:t>AFTER GCSE?</a:t>
            </a:r>
          </a:p>
        </p:txBody>
      </p:sp>
      <p:sp>
        <p:nvSpPr>
          <p:cNvPr id="3" name="Content Placeholder 2">
            <a:extLst>
              <a:ext uri="{FF2B5EF4-FFF2-40B4-BE49-F238E27FC236}">
                <a16:creationId xmlns:a16="http://schemas.microsoft.com/office/drawing/2014/main" id="{9FB5D6F6-6C8B-B7E0-9CA9-25F92D8E820A}"/>
              </a:ext>
            </a:extLst>
          </p:cNvPr>
          <p:cNvSpPr>
            <a:spLocks noGrp="1"/>
          </p:cNvSpPr>
          <p:nvPr>
            <p:ph idx="1"/>
          </p:nvPr>
        </p:nvSpPr>
        <p:spPr>
          <a:xfrm>
            <a:off x="293831" y="1555438"/>
            <a:ext cx="8374831" cy="4830415"/>
          </a:xfrm>
        </p:spPr>
        <p:txBody>
          <a:bodyPr/>
          <a:lstStyle/>
          <a:p>
            <a:pPr marL="0" indent="0">
              <a:buNone/>
            </a:pPr>
            <a:r>
              <a:rPr lang="en-GB" sz="2000" dirty="0"/>
              <a:t>Level 3 Qualifications: </a:t>
            </a:r>
            <a:r>
              <a:rPr lang="en-GB" sz="1600" dirty="0">
                <a:solidFill>
                  <a:srgbClr val="FFFF00"/>
                </a:solidFill>
              </a:rPr>
              <a:t>- need to achieve at least 4 GCSES at grade 4 </a:t>
            </a:r>
            <a:r>
              <a:rPr lang="en-GB" sz="1600" dirty="0" err="1">
                <a:solidFill>
                  <a:srgbClr val="FFFF00"/>
                </a:solidFill>
              </a:rPr>
              <a:t>inc</a:t>
            </a:r>
            <a:r>
              <a:rPr lang="en-GB" sz="1600" dirty="0">
                <a:solidFill>
                  <a:srgbClr val="FFFF00"/>
                </a:solidFill>
              </a:rPr>
              <a:t> Eng &amp; Maths</a:t>
            </a:r>
          </a:p>
          <a:p>
            <a:pPr marL="0" indent="0">
              <a:buNone/>
            </a:pPr>
            <a:r>
              <a:rPr lang="en-GB" sz="2800" dirty="0"/>
              <a:t>Alevels &amp; Btecs or Tlevels or Apprenticeships</a:t>
            </a:r>
          </a:p>
          <a:p>
            <a:r>
              <a:rPr lang="en-GB" sz="2400" dirty="0"/>
              <a:t>Here at Fairfax we offer: Alevel and Btecs</a:t>
            </a:r>
          </a:p>
          <a:p>
            <a:pPr marL="0" indent="0">
              <a:buNone/>
            </a:pPr>
            <a:r>
              <a:rPr lang="en-GB" sz="1800" u="sng" dirty="0">
                <a:solidFill>
                  <a:srgbClr val="FFFF00"/>
                </a:solidFill>
              </a:rPr>
              <a:t>A</a:t>
            </a:r>
            <a:r>
              <a:rPr lang="en-GB" sz="2000" u="sng" dirty="0">
                <a:solidFill>
                  <a:srgbClr val="FFFF00"/>
                </a:solidFill>
              </a:rPr>
              <a:t>levels: </a:t>
            </a:r>
          </a:p>
          <a:p>
            <a:r>
              <a:rPr lang="en-GB" sz="1800" dirty="0">
                <a:solidFill>
                  <a:srgbClr val="FFFF00"/>
                </a:solidFill>
              </a:rPr>
              <a:t>Linear and academic these are subject based subjects which provide opportunity to study topics more in depth.</a:t>
            </a:r>
          </a:p>
          <a:p>
            <a:pPr marL="0" indent="0">
              <a:buNone/>
            </a:pPr>
            <a:endParaRPr lang="en-GB" sz="1800" dirty="0">
              <a:effectLst/>
              <a:latin typeface="+mj-lt"/>
            </a:endParaRPr>
          </a:p>
          <a:p>
            <a:pPr marL="0" indent="0">
              <a:buNone/>
            </a:pPr>
            <a:r>
              <a:rPr lang="en-GB" sz="1800" b="0" i="0" u="sng" dirty="0">
                <a:effectLst/>
                <a:latin typeface="+mj-lt"/>
              </a:rPr>
              <a:t>BTEC</a:t>
            </a:r>
            <a:endParaRPr lang="en-GB" sz="1800" u="sng" dirty="0">
              <a:solidFill>
                <a:srgbClr val="FFFF00"/>
              </a:solidFill>
            </a:endParaRPr>
          </a:p>
          <a:p>
            <a:r>
              <a:rPr lang="en-GB" sz="1600" b="0" i="0" dirty="0">
                <a:effectLst/>
                <a:latin typeface="Roboto"/>
                <a:ea typeface="Roboto"/>
                <a:cs typeface="Roboto"/>
              </a:rPr>
              <a:t>B</a:t>
            </a:r>
            <a:r>
              <a:rPr lang="en-GB" sz="1600" b="0" i="0" dirty="0">
                <a:effectLst/>
                <a:latin typeface="+mj-lt"/>
              </a:rPr>
              <a:t>TECs are vocational, </a:t>
            </a:r>
            <a:r>
              <a:rPr lang="en-GB" sz="1600" dirty="0">
                <a:effectLst/>
                <a:latin typeface="+mj-lt"/>
              </a:rPr>
              <a:t>work-related and mainly coursework based, </a:t>
            </a:r>
            <a:r>
              <a:rPr lang="en-GB" sz="1600" b="0" i="0" dirty="0">
                <a:effectLst/>
                <a:latin typeface="+mj-lt"/>
              </a:rPr>
              <a:t>designed to allow students to progress to higher education. </a:t>
            </a:r>
            <a:endParaRPr lang="en-GB" sz="1600" b="0" i="0">
              <a:effectLst/>
              <a:latin typeface="+mj-lt"/>
              <a:cs typeface="Arial"/>
            </a:endParaRPr>
          </a:p>
          <a:p>
            <a:pPr algn="l"/>
            <a:r>
              <a:rPr lang="en-GB" sz="1600" b="0" i="0" dirty="0">
                <a:effectLst/>
                <a:latin typeface="+mj-lt"/>
              </a:rPr>
              <a:t>Level 3 BTECs are an alternative to A Levels and give you the relevant UCAS points to progress to higher education. </a:t>
            </a:r>
          </a:p>
          <a:p>
            <a:pPr algn="l"/>
            <a:r>
              <a:rPr lang="en-GB" sz="1600" b="0" i="0" dirty="0">
                <a:effectLst/>
                <a:latin typeface="+mj-lt"/>
              </a:rPr>
              <a:t>We offer Level 3 Extended Certificate which equa</a:t>
            </a:r>
            <a:r>
              <a:rPr lang="en-GB" sz="1600" dirty="0">
                <a:effectLst/>
                <a:latin typeface="+mj-lt"/>
              </a:rPr>
              <a:t>ls 1 Alevel</a:t>
            </a:r>
            <a:endParaRPr lang="en-GB" sz="2400" dirty="0"/>
          </a:p>
        </p:txBody>
      </p:sp>
    </p:spTree>
    <p:extLst>
      <p:ext uri="{BB962C8B-B14F-4D97-AF65-F5344CB8AC3E}">
        <p14:creationId xmlns:p14="http://schemas.microsoft.com/office/powerpoint/2010/main" val="3702603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309563" y="131763"/>
            <a:ext cx="8510587" cy="1325562"/>
          </a:xfrm>
        </p:spPr>
        <p:txBody>
          <a:bodyPr/>
          <a:lstStyle/>
          <a:p>
            <a:pPr eaLnBrk="1" hangingPunct="1">
              <a:defRPr/>
            </a:pPr>
            <a:r>
              <a:rPr lang="en-GB" dirty="0">
                <a:solidFill>
                  <a:schemeClr val="tx1"/>
                </a:solidFill>
              </a:rPr>
              <a:t>What students need to achieve?</a:t>
            </a:r>
          </a:p>
        </p:txBody>
      </p:sp>
      <p:sp>
        <p:nvSpPr>
          <p:cNvPr id="37891" name="Rectangle 3"/>
          <p:cNvSpPr>
            <a:spLocks noGrp="1" noRot="1" noChangeArrowheads="1"/>
          </p:cNvSpPr>
          <p:nvPr>
            <p:ph type="body" idx="1"/>
          </p:nvPr>
        </p:nvSpPr>
        <p:spPr>
          <a:xfrm>
            <a:off x="309324" y="1340768"/>
            <a:ext cx="8351837" cy="4608513"/>
          </a:xfrm>
        </p:spPr>
        <p:txBody>
          <a:bodyPr/>
          <a:lstStyle/>
          <a:p>
            <a:pPr marL="0" indent="0" eaLnBrk="1" hangingPunct="1">
              <a:lnSpc>
                <a:spcPct val="90000"/>
              </a:lnSpc>
              <a:buNone/>
              <a:defRPr/>
            </a:pPr>
            <a:r>
              <a:rPr lang="en-GB" dirty="0">
                <a:solidFill>
                  <a:srgbClr val="FFFF00"/>
                </a:solidFill>
              </a:rPr>
              <a:t>For Fairfax 6</a:t>
            </a:r>
            <a:r>
              <a:rPr lang="en-GB" baseline="30000" dirty="0">
                <a:solidFill>
                  <a:srgbClr val="FFFF00"/>
                </a:solidFill>
              </a:rPr>
              <a:t>th</a:t>
            </a:r>
            <a:r>
              <a:rPr lang="en-GB" dirty="0">
                <a:solidFill>
                  <a:srgbClr val="FFFF00"/>
                </a:solidFill>
              </a:rPr>
              <a:t> form  </a:t>
            </a:r>
            <a:endParaRPr lang="en-GB" sz="2800">
              <a:solidFill>
                <a:srgbClr val="FFFF00"/>
              </a:solidFill>
              <a:cs typeface="Arial"/>
            </a:endParaRPr>
          </a:p>
          <a:p>
            <a:pPr marL="0" indent="0" algn="ctr">
              <a:lnSpc>
                <a:spcPct val="90000"/>
              </a:lnSpc>
              <a:buNone/>
              <a:defRPr/>
            </a:pPr>
            <a:r>
              <a:rPr lang="en-GB" sz="2800" u="sng" dirty="0">
                <a:solidFill>
                  <a:srgbClr val="FFFF00"/>
                </a:solidFill>
              </a:rPr>
              <a:t>We are an ACADEMIC 6th form</a:t>
            </a:r>
            <a:endParaRPr lang="en-GB" sz="2800" u="sng">
              <a:solidFill>
                <a:srgbClr val="FFFF00"/>
              </a:solidFill>
              <a:cs typeface="Arial"/>
            </a:endParaRPr>
          </a:p>
          <a:p>
            <a:pPr marL="0" indent="0" eaLnBrk="1" hangingPunct="1">
              <a:lnSpc>
                <a:spcPct val="90000"/>
              </a:lnSpc>
              <a:buFont typeface="Wingdings" pitchFamily="2" charset="2"/>
              <a:buNone/>
              <a:defRPr/>
            </a:pPr>
            <a:endParaRPr lang="en-GB" sz="900" u="sng" dirty="0">
              <a:solidFill>
                <a:srgbClr val="FF6600"/>
              </a:solidFill>
              <a:cs typeface="Arial"/>
            </a:endParaRPr>
          </a:p>
          <a:p>
            <a:pPr marL="0" indent="0" eaLnBrk="1" hangingPunct="1">
              <a:lnSpc>
                <a:spcPct val="90000"/>
              </a:lnSpc>
              <a:buNone/>
              <a:defRPr/>
            </a:pPr>
            <a:r>
              <a:rPr lang="en-GB" sz="2400" dirty="0"/>
              <a:t>5 GCSEs grades </a:t>
            </a:r>
            <a:r>
              <a:rPr lang="en-GB" sz="2800" dirty="0"/>
              <a:t>4-9 including English and Maths.</a:t>
            </a:r>
          </a:p>
          <a:p>
            <a:pPr marL="0" indent="0" eaLnBrk="1" hangingPunct="1">
              <a:lnSpc>
                <a:spcPct val="90000"/>
              </a:lnSpc>
              <a:buNone/>
              <a:defRPr/>
            </a:pPr>
            <a:r>
              <a:rPr lang="en-GB" sz="2800" dirty="0"/>
              <a:t>Individual subjects often have higher entry criteria</a:t>
            </a:r>
            <a:r>
              <a:rPr lang="en-GB" sz="1800" dirty="0">
                <a:effectLst/>
              </a:rPr>
              <a:t>.</a:t>
            </a:r>
          </a:p>
          <a:p>
            <a:pPr marL="400050" lvl="1" indent="0" eaLnBrk="1" hangingPunct="1">
              <a:lnSpc>
                <a:spcPct val="90000"/>
              </a:lnSpc>
              <a:buFont typeface="Wingdings" panose="05000000000000000000" pitchFamily="2" charset="2"/>
              <a:buNone/>
              <a:defRPr/>
            </a:pPr>
            <a:r>
              <a:rPr lang="en-GB" sz="2400" dirty="0"/>
              <a:t>-</a:t>
            </a:r>
            <a:r>
              <a:rPr lang="en-GB" sz="2000" dirty="0"/>
              <a:t>if you have not studied the subject before then a 5 in English/Maths is required</a:t>
            </a:r>
          </a:p>
          <a:p>
            <a:pPr marL="400050" lvl="1" indent="0" eaLnBrk="1" hangingPunct="1">
              <a:lnSpc>
                <a:spcPct val="90000"/>
              </a:lnSpc>
              <a:buFont typeface="Wingdings" panose="05000000000000000000" pitchFamily="2" charset="2"/>
              <a:buNone/>
              <a:defRPr/>
            </a:pPr>
            <a:r>
              <a:rPr lang="en-GB" sz="2000" dirty="0"/>
              <a:t>- 6/7’s’s are required in a number of academic subjects – Sciences, Maths</a:t>
            </a:r>
          </a:p>
          <a:p>
            <a:pPr lvl="1" indent="-342900">
              <a:lnSpc>
                <a:spcPct val="90000"/>
              </a:lnSpc>
              <a:buFont typeface="Calibri"/>
              <a:buChar char="-"/>
              <a:defRPr/>
            </a:pPr>
            <a:r>
              <a:rPr lang="en-GB" sz="2000" dirty="0">
                <a:solidFill>
                  <a:srgbClr val="FFFFFF"/>
                </a:solidFill>
                <a:cs typeface="Arial"/>
              </a:rPr>
              <a:t>We DO NOT OFFER GCSE resits for those not achieving grade 4s in Eng or Maths</a:t>
            </a:r>
          </a:p>
          <a:p>
            <a:pPr lvl="1" indent="-342900">
              <a:lnSpc>
                <a:spcPct val="90000"/>
              </a:lnSpc>
              <a:buFont typeface="Calibri"/>
              <a:buChar char="-"/>
              <a:defRPr/>
            </a:pPr>
            <a:r>
              <a:rPr lang="en-GB" sz="2000" dirty="0">
                <a:solidFill>
                  <a:srgbClr val="FFFFFF"/>
                </a:solidFill>
                <a:cs typeface="Arial"/>
              </a:rPr>
              <a:t>Limited number of subjects for those who only achieve grade 4s</a:t>
            </a:r>
            <a:endParaRPr lang="en-GB" dirty="0">
              <a:cs typeface="Arial"/>
            </a:endParaRPr>
          </a:p>
          <a:p>
            <a:pPr marL="400050" lvl="1" indent="0" eaLnBrk="1" hangingPunct="1">
              <a:lnSpc>
                <a:spcPct val="90000"/>
              </a:lnSpc>
              <a:buFontTx/>
              <a:buNone/>
              <a:defRPr/>
            </a:pPr>
            <a:endParaRPr lang="en-GB" sz="900" b="0" dirty="0">
              <a:solidFill>
                <a:srgbClr val="FFFF00"/>
              </a:solidFill>
              <a:latin typeface="+mj-lt"/>
              <a:cs typeface="Arial"/>
            </a:endParaRPr>
          </a:p>
          <a:p>
            <a:pPr marL="0" indent="0" algn="ctr">
              <a:buFont typeface="Wingdings" pitchFamily="2" charset="2"/>
              <a:buNone/>
              <a:defRPr/>
            </a:pPr>
            <a:endParaRPr lang="en-GB" sz="1800" i="1" dirty="0">
              <a:solidFill>
                <a:srgbClr val="FFFFFF"/>
              </a:solidFill>
              <a:effectLst/>
              <a:cs typeface="Arial"/>
            </a:endParaRPr>
          </a:p>
          <a:p>
            <a:pPr marL="0" indent="0" algn="ctr" eaLnBrk="1" hangingPunct="1">
              <a:lnSpc>
                <a:spcPct val="90000"/>
              </a:lnSpc>
              <a:buFont typeface="Wingdings" pitchFamily="2" charset="2"/>
              <a:buNone/>
              <a:defRPr/>
            </a:pPr>
            <a:endParaRPr lang="en-GB" sz="2400" i="1" dirty="0">
              <a:solidFill>
                <a:srgbClr val="FFFF00"/>
              </a:solidFill>
              <a:cs typeface="Arial"/>
            </a:endParaRPr>
          </a:p>
          <a:p>
            <a:pPr marL="0" indent="0" algn="ctr" eaLnBrk="1" hangingPunct="1">
              <a:lnSpc>
                <a:spcPct val="90000"/>
              </a:lnSpc>
              <a:buNone/>
              <a:defRPr/>
            </a:pPr>
            <a:endParaRPr lang="en-GB" sz="2400" i="1" dirty="0">
              <a:solidFill>
                <a:srgbClr val="FF9900"/>
              </a:solidFill>
              <a:cs typeface="Arial"/>
            </a:endParaRPr>
          </a:p>
        </p:txBody>
      </p:sp>
    </p:spTree>
    <p:extLst>
      <p:ext uri="{BB962C8B-B14F-4D97-AF65-F5344CB8AC3E}">
        <p14:creationId xmlns:p14="http://schemas.microsoft.com/office/powerpoint/2010/main" val="379061491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28F7E-741C-DB92-BD61-5C8A54FB9378}"/>
            </a:ext>
          </a:extLst>
        </p:cNvPr>
        <p:cNvGrpSpPr/>
        <p:nvPr/>
      </p:nvGrpSpPr>
      <p:grpSpPr>
        <a:xfrm>
          <a:off x="0" y="0"/>
          <a:ext cx="0" cy="0"/>
          <a:chOff x="0" y="0"/>
          <a:chExt cx="0" cy="0"/>
        </a:xfrm>
      </p:grpSpPr>
      <p:sp>
        <p:nvSpPr>
          <p:cNvPr id="37890" name="Rectangle 2">
            <a:extLst>
              <a:ext uri="{FF2B5EF4-FFF2-40B4-BE49-F238E27FC236}">
                <a16:creationId xmlns:a16="http://schemas.microsoft.com/office/drawing/2014/main" id="{D9D75D81-3908-AA7E-E0F4-B1E9AB90490A}"/>
              </a:ext>
            </a:extLst>
          </p:cNvPr>
          <p:cNvSpPr>
            <a:spLocks noGrp="1" noRot="1" noChangeArrowheads="1"/>
          </p:cNvSpPr>
          <p:nvPr>
            <p:ph type="title"/>
          </p:nvPr>
        </p:nvSpPr>
        <p:spPr>
          <a:xfrm>
            <a:off x="309563" y="131763"/>
            <a:ext cx="8510587" cy="1325562"/>
          </a:xfrm>
        </p:spPr>
        <p:txBody>
          <a:bodyPr/>
          <a:lstStyle/>
          <a:p>
            <a:pPr eaLnBrk="1" hangingPunct="1">
              <a:defRPr/>
            </a:pPr>
            <a:r>
              <a:rPr lang="en-GB" dirty="0">
                <a:solidFill>
                  <a:schemeClr val="tx1"/>
                </a:solidFill>
              </a:rPr>
              <a:t>What students need to achieve?</a:t>
            </a:r>
          </a:p>
        </p:txBody>
      </p:sp>
      <p:sp>
        <p:nvSpPr>
          <p:cNvPr id="37891" name="Rectangle 3">
            <a:extLst>
              <a:ext uri="{FF2B5EF4-FFF2-40B4-BE49-F238E27FC236}">
                <a16:creationId xmlns:a16="http://schemas.microsoft.com/office/drawing/2014/main" id="{670155F2-4E4E-01CF-4DD2-B13DA91B4AD7}"/>
              </a:ext>
            </a:extLst>
          </p:cNvPr>
          <p:cNvSpPr>
            <a:spLocks noGrp="1" noRot="1" noChangeArrowheads="1"/>
          </p:cNvSpPr>
          <p:nvPr>
            <p:ph type="body" idx="1"/>
          </p:nvPr>
        </p:nvSpPr>
        <p:spPr>
          <a:xfrm>
            <a:off x="309324" y="1340768"/>
            <a:ext cx="8351837" cy="4608513"/>
          </a:xfrm>
        </p:spPr>
        <p:txBody>
          <a:bodyPr/>
          <a:lstStyle/>
          <a:p>
            <a:pPr marL="0" indent="0" eaLnBrk="1" hangingPunct="1">
              <a:lnSpc>
                <a:spcPct val="90000"/>
              </a:lnSpc>
              <a:buNone/>
              <a:defRPr/>
            </a:pPr>
            <a:r>
              <a:rPr lang="en-GB" dirty="0">
                <a:solidFill>
                  <a:srgbClr val="FFFF00"/>
                </a:solidFill>
              </a:rPr>
              <a:t>For Fairfax 6</a:t>
            </a:r>
            <a:r>
              <a:rPr lang="en-GB" baseline="30000" dirty="0">
                <a:solidFill>
                  <a:srgbClr val="FFFF00"/>
                </a:solidFill>
              </a:rPr>
              <a:t>th</a:t>
            </a:r>
            <a:r>
              <a:rPr lang="en-GB" dirty="0">
                <a:solidFill>
                  <a:srgbClr val="FFFF00"/>
                </a:solidFill>
              </a:rPr>
              <a:t> form  </a:t>
            </a:r>
            <a:endParaRPr lang="en-GB" sz="2800">
              <a:solidFill>
                <a:srgbClr val="FFFF00"/>
              </a:solidFill>
              <a:cs typeface="Arial"/>
            </a:endParaRPr>
          </a:p>
          <a:p>
            <a:pPr marL="0" indent="0" algn="ctr">
              <a:lnSpc>
                <a:spcPct val="90000"/>
              </a:lnSpc>
              <a:buNone/>
              <a:defRPr/>
            </a:pPr>
            <a:r>
              <a:rPr lang="en-GB" sz="2800" u="sng" dirty="0">
                <a:solidFill>
                  <a:srgbClr val="FFFF00"/>
                </a:solidFill>
              </a:rPr>
              <a:t>We are an ACADEMIC 6th form</a:t>
            </a:r>
            <a:endParaRPr lang="en-GB" sz="2800" u="sng">
              <a:solidFill>
                <a:srgbClr val="FFFF00"/>
              </a:solidFill>
              <a:cs typeface="Arial"/>
            </a:endParaRPr>
          </a:p>
          <a:p>
            <a:pPr marL="0" indent="0" eaLnBrk="1" hangingPunct="1">
              <a:lnSpc>
                <a:spcPct val="90000"/>
              </a:lnSpc>
              <a:buFont typeface="Wingdings" pitchFamily="2" charset="2"/>
              <a:buNone/>
              <a:defRPr/>
            </a:pPr>
            <a:endParaRPr lang="en-GB" sz="900" u="sng" dirty="0">
              <a:solidFill>
                <a:srgbClr val="FF6600"/>
              </a:solidFill>
              <a:cs typeface="Arial"/>
            </a:endParaRPr>
          </a:p>
          <a:p>
            <a:pPr marL="400050" lvl="1" indent="0" eaLnBrk="1" hangingPunct="1">
              <a:lnSpc>
                <a:spcPct val="90000"/>
              </a:lnSpc>
              <a:buFontTx/>
              <a:buNone/>
              <a:defRPr/>
            </a:pPr>
            <a:endParaRPr lang="en-GB" sz="900" dirty="0">
              <a:solidFill>
                <a:srgbClr val="FFFF00"/>
              </a:solidFill>
            </a:endParaRPr>
          </a:p>
          <a:p>
            <a:pPr eaLnBrk="1" hangingPunct="1">
              <a:lnSpc>
                <a:spcPct val="90000"/>
              </a:lnSpc>
              <a:defRPr/>
            </a:pPr>
            <a:r>
              <a:rPr lang="en-GB" sz="2400" dirty="0">
                <a:solidFill>
                  <a:srgbClr val="FFFF00"/>
                </a:solidFill>
              </a:rPr>
              <a:t>We offer a Full A level Programme as well as BTEC qualifications which are equal to an Alevel</a:t>
            </a:r>
            <a:r>
              <a:rPr lang="en-GB" sz="2400" i="1" dirty="0">
                <a:solidFill>
                  <a:schemeClr val="tx1">
                    <a:lumMod val="85000"/>
                  </a:schemeClr>
                </a:solidFill>
              </a:rPr>
              <a:t>.</a:t>
            </a:r>
          </a:p>
          <a:p>
            <a:pPr eaLnBrk="1" hangingPunct="1">
              <a:lnSpc>
                <a:spcPct val="90000"/>
              </a:lnSpc>
              <a:defRPr/>
            </a:pPr>
            <a:r>
              <a:rPr lang="en-GB" sz="2400" i="1" dirty="0">
                <a:solidFill>
                  <a:srgbClr val="FFFF00"/>
                </a:solidFill>
              </a:rPr>
              <a:t>BTEC qualifications still allow access to university.</a:t>
            </a:r>
          </a:p>
          <a:p>
            <a:pPr marL="0" indent="0" algn="ctr" eaLnBrk="1" hangingPunct="1">
              <a:lnSpc>
                <a:spcPct val="90000"/>
              </a:lnSpc>
              <a:buFont typeface="Wingdings" pitchFamily="2" charset="2"/>
              <a:buNone/>
              <a:defRPr/>
            </a:pPr>
            <a:endParaRPr lang="en-GB" sz="900" i="1" dirty="0">
              <a:solidFill>
                <a:srgbClr val="FFFF00"/>
              </a:solidFill>
            </a:endParaRPr>
          </a:p>
          <a:p>
            <a:pPr marL="0" indent="0" algn="ctr">
              <a:buNone/>
            </a:pPr>
            <a:r>
              <a:rPr lang="en-GB" sz="1800" i="1" dirty="0">
                <a:solidFill>
                  <a:schemeClr val="accent6">
                    <a:lumMod val="60000"/>
                    <a:lumOff val="40000"/>
                  </a:schemeClr>
                </a:solidFill>
                <a:effectLst/>
                <a:latin typeface="+mj-lt"/>
              </a:rPr>
              <a:t>Please see our website for the course listing</a:t>
            </a:r>
          </a:p>
          <a:p>
            <a:pPr marL="0" indent="0" algn="ctr">
              <a:buNone/>
            </a:pPr>
            <a:r>
              <a:rPr lang="en-GB" sz="1800" dirty="0">
                <a:effectLst/>
                <a:ea typeface="+mn-lt"/>
                <a:cs typeface="+mn-lt"/>
                <a:hlinkClick r:id="rId3"/>
              </a:rPr>
              <a:t>Apply for Fairfax Sixth Form – Fairfax Academy</a:t>
            </a:r>
            <a:endParaRPr lang="en-GB" dirty="0"/>
          </a:p>
          <a:p>
            <a:pPr marL="0" indent="0" algn="ctr">
              <a:buNone/>
            </a:pPr>
            <a:endParaRPr lang="en-GB" sz="1800" b="0" i="1" dirty="0">
              <a:effectLst/>
              <a:latin typeface="+mj-lt"/>
            </a:endParaRPr>
          </a:p>
          <a:p>
            <a:pPr marL="0" indent="0" algn="ctr" eaLnBrk="1" hangingPunct="1">
              <a:lnSpc>
                <a:spcPct val="90000"/>
              </a:lnSpc>
              <a:buFont typeface="Wingdings" pitchFamily="2" charset="2"/>
              <a:buNone/>
              <a:defRPr/>
            </a:pPr>
            <a:endParaRPr lang="en-GB" sz="2400" i="1" dirty="0">
              <a:solidFill>
                <a:srgbClr val="FFFF00"/>
              </a:solidFill>
            </a:endParaRPr>
          </a:p>
          <a:p>
            <a:pPr marL="0" indent="0" algn="ctr" eaLnBrk="1" hangingPunct="1">
              <a:lnSpc>
                <a:spcPct val="90000"/>
              </a:lnSpc>
              <a:buFont typeface="Wingdings" pitchFamily="2" charset="2"/>
              <a:buNone/>
              <a:defRPr/>
            </a:pPr>
            <a:endParaRPr lang="en-GB" sz="2400" i="1" dirty="0">
              <a:solidFill>
                <a:srgbClr val="FF9900"/>
              </a:solidFill>
            </a:endParaRPr>
          </a:p>
        </p:txBody>
      </p:sp>
    </p:spTree>
    <p:extLst>
      <p:ext uri="{BB962C8B-B14F-4D97-AF65-F5344CB8AC3E}">
        <p14:creationId xmlns:p14="http://schemas.microsoft.com/office/powerpoint/2010/main" val="133933108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AD44F-4690-9305-5FC6-40D393FEEFEA}"/>
              </a:ext>
            </a:extLst>
          </p:cNvPr>
          <p:cNvSpPr>
            <a:spLocks noGrp="1"/>
          </p:cNvSpPr>
          <p:nvPr>
            <p:ph type="title"/>
          </p:nvPr>
        </p:nvSpPr>
        <p:spPr/>
        <p:txBody>
          <a:bodyPr/>
          <a:lstStyle/>
          <a:p>
            <a:r>
              <a:rPr lang="en-GB" sz="3600" dirty="0">
                <a:solidFill>
                  <a:schemeClr val="tx1"/>
                </a:solidFill>
              </a:rPr>
              <a:t>What qualifications can you take </a:t>
            </a:r>
            <a:br>
              <a:rPr lang="en-GB" sz="3600" dirty="0">
                <a:solidFill>
                  <a:schemeClr val="tx1"/>
                </a:solidFill>
              </a:rPr>
            </a:br>
            <a:r>
              <a:rPr lang="en-GB" sz="3600" dirty="0">
                <a:solidFill>
                  <a:schemeClr val="tx1"/>
                </a:solidFill>
              </a:rPr>
              <a:t>AFTER GCSE?</a:t>
            </a:r>
          </a:p>
        </p:txBody>
      </p:sp>
      <p:sp>
        <p:nvSpPr>
          <p:cNvPr id="3" name="Content Placeholder 2">
            <a:extLst>
              <a:ext uri="{FF2B5EF4-FFF2-40B4-BE49-F238E27FC236}">
                <a16:creationId xmlns:a16="http://schemas.microsoft.com/office/drawing/2014/main" id="{9FB5D6F6-6C8B-B7E0-9CA9-25F92D8E820A}"/>
              </a:ext>
            </a:extLst>
          </p:cNvPr>
          <p:cNvSpPr>
            <a:spLocks noGrp="1"/>
          </p:cNvSpPr>
          <p:nvPr>
            <p:ph idx="1"/>
          </p:nvPr>
        </p:nvSpPr>
        <p:spPr>
          <a:xfrm>
            <a:off x="437382" y="1551130"/>
            <a:ext cx="8374831" cy="4830415"/>
          </a:xfrm>
        </p:spPr>
        <p:txBody>
          <a:bodyPr/>
          <a:lstStyle/>
          <a:p>
            <a:pPr marL="0" indent="0">
              <a:buNone/>
            </a:pPr>
            <a:r>
              <a:rPr lang="en-GB" sz="2800" dirty="0">
                <a:solidFill>
                  <a:srgbClr val="FFFF00"/>
                </a:solidFill>
              </a:rPr>
              <a:t>Level 3 Qualifications:</a:t>
            </a:r>
          </a:p>
          <a:p>
            <a:pPr marL="0" indent="0">
              <a:buNone/>
            </a:pPr>
            <a:r>
              <a:rPr lang="en-GB" sz="2000" dirty="0"/>
              <a:t>T Levels or Apprenticeships</a:t>
            </a:r>
          </a:p>
          <a:p>
            <a:r>
              <a:rPr lang="en-GB" sz="1800" dirty="0"/>
              <a:t>Predominately offered at colleges and with employers</a:t>
            </a:r>
          </a:p>
          <a:p>
            <a:pPr marL="0" indent="0" algn="l">
              <a:buNone/>
            </a:pPr>
            <a:r>
              <a:rPr lang="en-GB" sz="1800" b="0" i="0" u="none" strike="noStrike" dirty="0">
                <a:effectLst/>
                <a:latin typeface="+mj-lt"/>
                <a:hlinkClick r:id="rId2">
                  <a:extLst>
                    <a:ext uri="{A12FA001-AC4F-418D-AE19-62706E023703}">
                      <ahyp:hlinkClr xmlns:ahyp="http://schemas.microsoft.com/office/drawing/2018/hyperlinkcolor" val="tx"/>
                    </a:ext>
                  </a:extLst>
                </a:hlinkClick>
              </a:rPr>
              <a:t>T Levels</a:t>
            </a:r>
            <a:endParaRPr lang="en-GB" sz="1800" b="0" i="0" u="none" strike="noStrike" dirty="0">
              <a:effectLst/>
              <a:latin typeface="+mj-lt"/>
            </a:endParaRPr>
          </a:p>
          <a:p>
            <a:pPr algn="l"/>
            <a:r>
              <a:rPr lang="en-GB" sz="1600" dirty="0">
                <a:effectLst/>
                <a:latin typeface="+mj-lt"/>
              </a:rPr>
              <a:t>A</a:t>
            </a:r>
            <a:r>
              <a:rPr lang="en-GB" sz="1600" b="0" i="0" dirty="0">
                <a:effectLst/>
                <a:latin typeface="+mj-lt"/>
              </a:rPr>
              <a:t>re a Level 3 vocational but academic qualification and are for young people under the age of 19. </a:t>
            </a:r>
          </a:p>
          <a:p>
            <a:pPr algn="l"/>
            <a:r>
              <a:rPr lang="en-GB" sz="1800" b="0" i="0" dirty="0">
                <a:effectLst/>
                <a:latin typeface="+mj-lt"/>
              </a:rPr>
              <a:t>They include a significant work placement to put learning into practice. </a:t>
            </a:r>
            <a:endParaRPr lang="en-GB" sz="1800" dirty="0">
              <a:effectLst/>
              <a:latin typeface="+mj-lt"/>
            </a:endParaRPr>
          </a:p>
          <a:p>
            <a:pPr algn="l"/>
            <a:r>
              <a:rPr lang="en-GB" sz="1800" b="0" i="0" dirty="0">
                <a:effectLst/>
                <a:latin typeface="+mj-lt"/>
              </a:rPr>
              <a:t>T Level you spend about 20% of your time in the workplace and 80% in college.</a:t>
            </a:r>
          </a:p>
          <a:p>
            <a:pPr marL="0" indent="0" algn="l">
              <a:buNone/>
            </a:pPr>
            <a:endParaRPr lang="en-GB" sz="1000" dirty="0">
              <a:solidFill>
                <a:srgbClr val="FFFF00"/>
              </a:solidFill>
              <a:effectLst/>
              <a:latin typeface="+mj-lt"/>
            </a:endParaRPr>
          </a:p>
          <a:p>
            <a:pPr marL="0" indent="0" algn="l">
              <a:buNone/>
            </a:pPr>
            <a:r>
              <a:rPr lang="en-GB" sz="1800" b="0" i="0" u="sng" dirty="0">
                <a:solidFill>
                  <a:srgbClr val="FFFF00"/>
                </a:solidFill>
                <a:effectLst/>
                <a:latin typeface="+mj-lt"/>
              </a:rPr>
              <a:t>Apprenticeships</a:t>
            </a:r>
          </a:p>
          <a:p>
            <a:r>
              <a:rPr lang="en-GB" sz="1800" dirty="0">
                <a:solidFill>
                  <a:srgbClr val="FFFF00"/>
                </a:solidFill>
                <a:effectLst/>
                <a:latin typeface="+mj-lt"/>
              </a:rPr>
              <a:t>Opposite to </a:t>
            </a:r>
            <a:r>
              <a:rPr lang="en-GB" sz="1800" dirty="0" err="1">
                <a:solidFill>
                  <a:srgbClr val="FFFF00"/>
                </a:solidFill>
                <a:effectLst/>
                <a:latin typeface="+mj-lt"/>
              </a:rPr>
              <a:t>Tlevels</a:t>
            </a:r>
            <a:r>
              <a:rPr lang="en-GB" sz="1800" dirty="0">
                <a:solidFill>
                  <a:srgbClr val="FFFF00"/>
                </a:solidFill>
                <a:effectLst/>
                <a:latin typeface="+mj-lt"/>
              </a:rPr>
              <a:t> – you Earn and Learn </a:t>
            </a:r>
          </a:p>
          <a:p>
            <a:r>
              <a:rPr lang="en-GB" sz="1800" b="0" i="0" dirty="0">
                <a:solidFill>
                  <a:srgbClr val="FFFF00"/>
                </a:solidFill>
                <a:effectLst/>
                <a:latin typeface="+mj-lt"/>
              </a:rPr>
              <a:t>80% is spent in employment 20% </a:t>
            </a:r>
            <a:r>
              <a:rPr lang="en-GB" sz="1800" dirty="0">
                <a:solidFill>
                  <a:srgbClr val="FFFF00"/>
                </a:solidFill>
                <a:effectLst/>
                <a:latin typeface="+mj-lt"/>
              </a:rPr>
              <a:t>is spent learning theory</a:t>
            </a:r>
          </a:p>
          <a:p>
            <a:r>
              <a:rPr lang="en-GB" sz="1800" b="0" i="0" dirty="0">
                <a:solidFill>
                  <a:srgbClr val="FFFF00"/>
                </a:solidFill>
                <a:effectLst/>
                <a:latin typeface="+mj-lt"/>
              </a:rPr>
              <a:t>Wide range of career areas on offer delivering apprenticeships</a:t>
            </a:r>
            <a:r>
              <a:rPr lang="en-GB" sz="1800">
                <a:solidFill>
                  <a:srgbClr val="FFFF00"/>
                </a:solidFill>
                <a:effectLst/>
                <a:latin typeface="+mj-lt"/>
              </a:rPr>
              <a:t>. Levels</a:t>
            </a:r>
            <a:r>
              <a:rPr lang="en-GB" sz="1800" b="0" i="0">
                <a:solidFill>
                  <a:srgbClr val="FFFF00"/>
                </a:solidFill>
                <a:effectLst/>
                <a:latin typeface="+mj-lt"/>
              </a:rPr>
              <a:t> </a:t>
            </a:r>
            <a:r>
              <a:rPr lang="en-GB" sz="1800">
                <a:solidFill>
                  <a:srgbClr val="FFFF00"/>
                </a:solidFill>
                <a:effectLst/>
                <a:latin typeface="+mj-lt"/>
              </a:rPr>
              <a:t> </a:t>
            </a:r>
            <a:r>
              <a:rPr lang="en-GB" sz="1800" b="0" i="0" dirty="0">
                <a:solidFill>
                  <a:srgbClr val="FFFF00"/>
                </a:solidFill>
                <a:effectLst/>
                <a:latin typeface="+mj-lt"/>
              </a:rPr>
              <a:t>2 </a:t>
            </a:r>
            <a:r>
              <a:rPr lang="en-GB" sz="1800">
                <a:solidFill>
                  <a:srgbClr val="FFFF00"/>
                </a:solidFill>
                <a:effectLst/>
                <a:latin typeface="+mj-lt"/>
              </a:rPr>
              <a:t>&amp; 3 are relevant </a:t>
            </a:r>
            <a:r>
              <a:rPr lang="en-GB" sz="1800" dirty="0">
                <a:solidFill>
                  <a:srgbClr val="FFFF00"/>
                </a:solidFill>
                <a:effectLst/>
                <a:latin typeface="+mj-lt"/>
              </a:rPr>
              <a:t>to </a:t>
            </a:r>
            <a:r>
              <a:rPr lang="en-GB" sz="1800">
                <a:solidFill>
                  <a:srgbClr val="FFFF00"/>
                </a:solidFill>
                <a:effectLst/>
                <a:latin typeface="+mj-lt"/>
              </a:rPr>
              <a:t>Year 11 leavers.</a:t>
            </a:r>
            <a:endParaRPr lang="en-GB" sz="1800" b="0" i="0">
              <a:solidFill>
                <a:srgbClr val="FFFF00"/>
              </a:solidFill>
              <a:effectLst/>
              <a:latin typeface="+mj-lt"/>
              <a:cs typeface="Arial"/>
            </a:endParaRPr>
          </a:p>
          <a:p>
            <a:endParaRPr lang="en-GB" sz="2000" dirty="0">
              <a:latin typeface="+mj-lt"/>
            </a:endParaRPr>
          </a:p>
          <a:p>
            <a:endParaRPr lang="en-GB" sz="2400" dirty="0"/>
          </a:p>
          <a:p>
            <a:r>
              <a:rPr lang="en-GB" sz="2400" dirty="0"/>
              <a:t>To get onto a Level 3 programme students need at least  4 GCSEs at grade 4 to include Eng and Maths.</a:t>
            </a:r>
          </a:p>
          <a:p>
            <a:endParaRPr lang="en-GB" sz="2400" dirty="0"/>
          </a:p>
          <a:p>
            <a:r>
              <a:rPr lang="en-GB" sz="2400" dirty="0"/>
              <a:t>For a 6</a:t>
            </a:r>
            <a:r>
              <a:rPr lang="en-GB" sz="2400" baseline="30000" dirty="0"/>
              <a:t>th</a:t>
            </a:r>
            <a:r>
              <a:rPr lang="en-GB" sz="2400" dirty="0"/>
              <a:t> forms entry is usually higher requiring 5 GCSES</a:t>
            </a:r>
          </a:p>
        </p:txBody>
      </p:sp>
    </p:spTree>
    <p:extLst>
      <p:ext uri="{BB962C8B-B14F-4D97-AF65-F5344CB8AC3E}">
        <p14:creationId xmlns:p14="http://schemas.microsoft.com/office/powerpoint/2010/main" val="3565166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CEFD76D-6A61-440D-BD69-6DCC2FE3A5D9}"/>
              </a:ext>
            </a:extLst>
          </p:cNvPr>
          <p:cNvSpPr>
            <a:spLocks noGrp="1" noRot="1" noChangeArrowheads="1"/>
          </p:cNvSpPr>
          <p:nvPr>
            <p:ph type="title"/>
          </p:nvPr>
        </p:nvSpPr>
        <p:spPr>
          <a:xfrm>
            <a:off x="268288" y="0"/>
            <a:ext cx="8510587" cy="1325563"/>
          </a:xfrm>
        </p:spPr>
        <p:txBody>
          <a:bodyPr/>
          <a:lstStyle/>
          <a:p>
            <a:pPr eaLnBrk="1" hangingPunct="1">
              <a:defRPr/>
            </a:pPr>
            <a:r>
              <a:rPr lang="en-GB" dirty="0">
                <a:solidFill>
                  <a:schemeClr val="tx1"/>
                </a:solidFill>
              </a:rPr>
              <a:t>What you need to achieve?</a:t>
            </a:r>
          </a:p>
        </p:txBody>
      </p:sp>
      <p:sp>
        <p:nvSpPr>
          <p:cNvPr id="37891" name="Rectangle 3">
            <a:extLst>
              <a:ext uri="{FF2B5EF4-FFF2-40B4-BE49-F238E27FC236}">
                <a16:creationId xmlns:a16="http://schemas.microsoft.com/office/drawing/2014/main" id="{C87D028D-618E-4787-827B-D739AFDFF15D}"/>
              </a:ext>
            </a:extLst>
          </p:cNvPr>
          <p:cNvSpPr>
            <a:spLocks noGrp="1" noRot="1" noChangeArrowheads="1"/>
          </p:cNvSpPr>
          <p:nvPr>
            <p:ph type="body" idx="1"/>
          </p:nvPr>
        </p:nvSpPr>
        <p:spPr>
          <a:xfrm>
            <a:off x="395288" y="1052513"/>
            <a:ext cx="8537575" cy="5400675"/>
          </a:xfrm>
        </p:spPr>
        <p:txBody>
          <a:bodyPr/>
          <a:lstStyle/>
          <a:p>
            <a:pPr marL="0" indent="0" eaLnBrk="1" hangingPunct="1">
              <a:lnSpc>
                <a:spcPct val="90000"/>
              </a:lnSpc>
              <a:buFont typeface="Wingdings" panose="05000000000000000000" pitchFamily="2" charset="2"/>
              <a:buNone/>
              <a:defRPr/>
            </a:pPr>
            <a:r>
              <a:rPr lang="en-GB" sz="2400" dirty="0"/>
              <a:t>For Apprenticeships</a:t>
            </a:r>
          </a:p>
          <a:p>
            <a:pPr marL="685800" lvl="1" eaLnBrk="1" hangingPunct="1">
              <a:lnSpc>
                <a:spcPct val="90000"/>
              </a:lnSpc>
              <a:defRPr/>
            </a:pPr>
            <a:r>
              <a:rPr lang="en-GB" sz="1800" dirty="0">
                <a:solidFill>
                  <a:srgbClr val="FFFF00"/>
                </a:solidFill>
              </a:rPr>
              <a:t>Different levels of apprenticeships available after Year  11 or Year 13</a:t>
            </a:r>
          </a:p>
          <a:p>
            <a:pPr marL="685800" lvl="1" eaLnBrk="1" hangingPunct="1">
              <a:lnSpc>
                <a:spcPct val="90000"/>
              </a:lnSpc>
              <a:defRPr/>
            </a:pPr>
            <a:r>
              <a:rPr lang="en-GB" sz="1800" dirty="0">
                <a:solidFill>
                  <a:srgbClr val="FFFF00"/>
                </a:solidFill>
              </a:rPr>
              <a:t>Different durations of how long the apprenticeship last</a:t>
            </a:r>
          </a:p>
          <a:p>
            <a:pPr marL="685800" lvl="1" eaLnBrk="1" hangingPunct="1">
              <a:lnSpc>
                <a:spcPct val="90000"/>
              </a:lnSpc>
              <a:defRPr/>
            </a:pPr>
            <a:r>
              <a:rPr lang="en-GB" sz="2400" dirty="0">
                <a:solidFill>
                  <a:srgbClr val="FFFF00"/>
                </a:solidFill>
              </a:rPr>
              <a:t>It is not necessarily ‘the easy option!’</a:t>
            </a:r>
          </a:p>
          <a:p>
            <a:pPr marL="400050" lvl="1" indent="0" eaLnBrk="1" hangingPunct="1">
              <a:lnSpc>
                <a:spcPct val="90000"/>
              </a:lnSpc>
              <a:buFontTx/>
              <a:buNone/>
              <a:defRPr/>
            </a:pPr>
            <a:endParaRPr lang="en-GB" sz="1600" dirty="0">
              <a:solidFill>
                <a:srgbClr val="FFFF00"/>
              </a:solidFill>
            </a:endParaRPr>
          </a:p>
          <a:p>
            <a:pPr marL="685800" lvl="1" eaLnBrk="1" hangingPunct="1">
              <a:lnSpc>
                <a:spcPct val="90000"/>
              </a:lnSpc>
              <a:defRPr/>
            </a:pPr>
            <a:endParaRPr lang="en-GB" sz="900" dirty="0">
              <a:solidFill>
                <a:srgbClr val="FF9900"/>
              </a:solidFill>
            </a:endParaRPr>
          </a:p>
          <a:p>
            <a:pPr marL="0" indent="0" eaLnBrk="1" hangingPunct="1">
              <a:lnSpc>
                <a:spcPct val="90000"/>
              </a:lnSpc>
              <a:buFont typeface="Wingdings" panose="05000000000000000000" pitchFamily="2" charset="2"/>
              <a:buNone/>
              <a:defRPr/>
            </a:pPr>
            <a:endParaRPr lang="en-GB" sz="2400" dirty="0"/>
          </a:p>
          <a:p>
            <a:pPr marL="0" indent="0" eaLnBrk="1" hangingPunct="1">
              <a:lnSpc>
                <a:spcPct val="90000"/>
              </a:lnSpc>
              <a:buFont typeface="Wingdings" panose="05000000000000000000" pitchFamily="2" charset="2"/>
              <a:buNone/>
              <a:defRPr/>
            </a:pPr>
            <a:endParaRPr lang="en-GB" sz="2400" dirty="0"/>
          </a:p>
          <a:p>
            <a:pPr marL="0" indent="0" eaLnBrk="1" hangingPunct="1">
              <a:lnSpc>
                <a:spcPct val="90000"/>
              </a:lnSpc>
              <a:buFont typeface="Wingdings" panose="05000000000000000000" pitchFamily="2" charset="2"/>
              <a:buNone/>
              <a:defRPr/>
            </a:pPr>
            <a:endParaRPr lang="en-GB" sz="2400" dirty="0"/>
          </a:p>
          <a:p>
            <a:pPr marL="0" indent="0" eaLnBrk="1" hangingPunct="1">
              <a:lnSpc>
                <a:spcPct val="90000"/>
              </a:lnSpc>
              <a:buFont typeface="Wingdings" panose="05000000000000000000" pitchFamily="2" charset="2"/>
              <a:buNone/>
              <a:defRPr/>
            </a:pPr>
            <a:endParaRPr lang="en-GB" sz="2400" dirty="0"/>
          </a:p>
          <a:p>
            <a:pPr marL="0" indent="0" eaLnBrk="1" hangingPunct="1">
              <a:lnSpc>
                <a:spcPct val="90000"/>
              </a:lnSpc>
              <a:buFont typeface="Wingdings" panose="05000000000000000000" pitchFamily="2" charset="2"/>
              <a:buNone/>
              <a:defRPr/>
            </a:pPr>
            <a:endParaRPr lang="en-GB" sz="2400" dirty="0"/>
          </a:p>
          <a:p>
            <a:pPr marL="0" indent="0" eaLnBrk="1" hangingPunct="1">
              <a:lnSpc>
                <a:spcPct val="90000"/>
              </a:lnSpc>
              <a:buFont typeface="Wingdings" panose="05000000000000000000" pitchFamily="2" charset="2"/>
              <a:buNone/>
              <a:defRPr/>
            </a:pPr>
            <a:endParaRPr lang="en-GB" sz="2400" dirty="0"/>
          </a:p>
          <a:p>
            <a:pPr marL="800100" lvl="2" indent="0" eaLnBrk="1" hangingPunct="1">
              <a:lnSpc>
                <a:spcPct val="90000"/>
              </a:lnSpc>
              <a:buFont typeface="Wingdings" panose="05000000000000000000" pitchFamily="2" charset="2"/>
              <a:buNone/>
              <a:defRPr/>
            </a:pPr>
            <a:endParaRPr lang="en-GB" sz="1600" dirty="0">
              <a:solidFill>
                <a:srgbClr val="FFFF00"/>
              </a:solidFill>
            </a:endParaRPr>
          </a:p>
          <a:p>
            <a:pPr marL="0" indent="0" algn="ctr" eaLnBrk="1" hangingPunct="1">
              <a:lnSpc>
                <a:spcPct val="90000"/>
              </a:lnSpc>
              <a:buFont typeface="Wingdings" panose="05000000000000000000" pitchFamily="2" charset="2"/>
              <a:buNone/>
              <a:defRPr/>
            </a:pPr>
            <a:r>
              <a:rPr lang="en-GB" sz="2400" dirty="0">
                <a:solidFill>
                  <a:srgbClr val="FF9900"/>
                </a:solidFill>
                <a:hlinkClick r:id="rId3"/>
              </a:rPr>
              <a:t>Main Government website: www.apprenticeships.gov.uk</a:t>
            </a:r>
            <a:endParaRPr lang="en-GB" sz="2400" dirty="0">
              <a:solidFill>
                <a:srgbClr val="FF9900"/>
              </a:solidFill>
            </a:endParaRPr>
          </a:p>
          <a:p>
            <a:pPr marL="0" indent="0" algn="ctr" eaLnBrk="1" hangingPunct="1">
              <a:lnSpc>
                <a:spcPct val="90000"/>
              </a:lnSpc>
              <a:buFont typeface="Wingdings" panose="05000000000000000000" pitchFamily="2" charset="2"/>
              <a:buNone/>
              <a:defRPr/>
            </a:pPr>
            <a:endParaRPr lang="en-GB" sz="2400" dirty="0">
              <a:solidFill>
                <a:srgbClr val="FF9900"/>
              </a:solidFill>
            </a:endParaRPr>
          </a:p>
        </p:txBody>
      </p:sp>
      <p:graphicFrame>
        <p:nvGraphicFramePr>
          <p:cNvPr id="2" name="Table 1">
            <a:extLst>
              <a:ext uri="{FF2B5EF4-FFF2-40B4-BE49-F238E27FC236}">
                <a16:creationId xmlns:a16="http://schemas.microsoft.com/office/drawing/2014/main" id="{BFB7CB94-A7CB-49BF-8033-EFEC80371CE7}"/>
              </a:ext>
            </a:extLst>
          </p:cNvPr>
          <p:cNvGraphicFramePr>
            <a:graphicFrameLocks noGrp="1"/>
          </p:cNvGraphicFramePr>
          <p:nvPr>
            <p:extLst>
              <p:ext uri="{D42A27DB-BD31-4B8C-83A1-F6EECF244321}">
                <p14:modId xmlns:p14="http://schemas.microsoft.com/office/powerpoint/2010/main" val="975887374"/>
              </p:ext>
            </p:extLst>
          </p:nvPr>
        </p:nvGraphicFramePr>
        <p:xfrm>
          <a:off x="899592" y="2557875"/>
          <a:ext cx="6840537" cy="2663001"/>
        </p:xfrm>
        <a:graphic>
          <a:graphicData uri="http://schemas.openxmlformats.org/drawingml/2006/table">
            <a:tbl>
              <a:tblPr firstRow="1" bandRow="1">
                <a:tableStyleId>{5C22544A-7EE6-4342-B048-85BDC9FD1C3A}</a:tableStyleId>
              </a:tblPr>
              <a:tblGrid>
                <a:gridCol w="2951807">
                  <a:extLst>
                    <a:ext uri="{9D8B030D-6E8A-4147-A177-3AD203B41FA5}">
                      <a16:colId xmlns:a16="http://schemas.microsoft.com/office/drawing/2014/main" val="20000"/>
                    </a:ext>
                  </a:extLst>
                </a:gridCol>
                <a:gridCol w="1608551">
                  <a:extLst>
                    <a:ext uri="{9D8B030D-6E8A-4147-A177-3AD203B41FA5}">
                      <a16:colId xmlns:a16="http://schemas.microsoft.com/office/drawing/2014/main" val="20001"/>
                    </a:ext>
                  </a:extLst>
                </a:gridCol>
                <a:gridCol w="2280179">
                  <a:extLst>
                    <a:ext uri="{9D8B030D-6E8A-4147-A177-3AD203B41FA5}">
                      <a16:colId xmlns:a16="http://schemas.microsoft.com/office/drawing/2014/main" val="20002"/>
                    </a:ext>
                  </a:extLst>
                </a:gridCol>
              </a:tblGrid>
              <a:tr h="371096">
                <a:tc>
                  <a:txBody>
                    <a:bodyPr/>
                    <a:lstStyle/>
                    <a:p>
                      <a:r>
                        <a:rPr lang="en-GB" sz="1800" dirty="0">
                          <a:solidFill>
                            <a:schemeClr val="bg2">
                              <a:lumMod val="75000"/>
                            </a:schemeClr>
                          </a:solidFill>
                        </a:rPr>
                        <a:t>Degree</a:t>
                      </a:r>
                    </a:p>
                  </a:txBody>
                  <a:tcPr marL="91437" marR="91437" marT="45752" marB="45752">
                    <a:solidFill>
                      <a:schemeClr val="accent5">
                        <a:lumMod val="60000"/>
                        <a:lumOff val="40000"/>
                      </a:schemeClr>
                    </a:solidFill>
                  </a:tcPr>
                </a:tc>
                <a:tc>
                  <a:txBody>
                    <a:bodyPr/>
                    <a:lstStyle/>
                    <a:p>
                      <a:r>
                        <a:rPr lang="en-GB" sz="1800" dirty="0">
                          <a:solidFill>
                            <a:schemeClr val="bg2">
                              <a:lumMod val="75000"/>
                            </a:schemeClr>
                          </a:solidFill>
                        </a:rPr>
                        <a:t>Level 5/6</a:t>
                      </a:r>
                    </a:p>
                  </a:txBody>
                  <a:tcPr marL="91437" marR="91437" marT="45752" marB="45752">
                    <a:solidFill>
                      <a:schemeClr val="accent5">
                        <a:lumMod val="60000"/>
                        <a:lumOff val="40000"/>
                      </a:schemeClr>
                    </a:solidFill>
                  </a:tcPr>
                </a:tc>
                <a:tc>
                  <a:txBody>
                    <a:bodyPr/>
                    <a:lstStyle/>
                    <a:p>
                      <a:r>
                        <a:rPr lang="en-GB" sz="1800" dirty="0">
                          <a:solidFill>
                            <a:schemeClr val="bg2">
                              <a:lumMod val="75000"/>
                            </a:schemeClr>
                          </a:solidFill>
                        </a:rPr>
                        <a:t>Foundation degrees/Degrees</a:t>
                      </a:r>
                    </a:p>
                  </a:txBody>
                  <a:tcPr marL="91437" marR="91437" marT="45752" marB="45752">
                    <a:solidFill>
                      <a:schemeClr val="accent5">
                        <a:lumMod val="60000"/>
                        <a:lumOff val="40000"/>
                      </a:schemeClr>
                    </a:solidFill>
                  </a:tcPr>
                </a:tc>
                <a:extLst>
                  <a:ext uri="{0D108BD9-81ED-4DB2-BD59-A6C34878D82A}">
                    <a16:rowId xmlns:a16="http://schemas.microsoft.com/office/drawing/2014/main" val="3789826874"/>
                  </a:ext>
                </a:extLst>
              </a:tr>
              <a:tr h="371096">
                <a:tc>
                  <a:txBody>
                    <a:bodyPr/>
                    <a:lstStyle/>
                    <a:p>
                      <a:r>
                        <a:rPr lang="en-GB" sz="1800" dirty="0"/>
                        <a:t>Higher</a:t>
                      </a:r>
                    </a:p>
                  </a:txBody>
                  <a:tcPr marL="91437" marR="91437" marT="45752" marB="45752"/>
                </a:tc>
                <a:tc>
                  <a:txBody>
                    <a:bodyPr/>
                    <a:lstStyle/>
                    <a:p>
                      <a:r>
                        <a:rPr lang="en-GB" sz="1800" dirty="0"/>
                        <a:t>Level 4</a:t>
                      </a:r>
                    </a:p>
                  </a:txBody>
                  <a:tcPr marL="91437" marR="91437" marT="45752" marB="45752"/>
                </a:tc>
                <a:tc>
                  <a:txBody>
                    <a:bodyPr/>
                    <a:lstStyle/>
                    <a:p>
                      <a:r>
                        <a:rPr lang="en-GB" sz="1800" dirty="0"/>
                        <a:t>HNC/HNDs</a:t>
                      </a:r>
                    </a:p>
                  </a:txBody>
                  <a:tcPr marL="91437" marR="91437" marT="45752" marB="45752"/>
                </a:tc>
                <a:extLst>
                  <a:ext uri="{0D108BD9-81ED-4DB2-BD59-A6C34878D82A}">
                    <a16:rowId xmlns:a16="http://schemas.microsoft.com/office/drawing/2014/main" val="618697901"/>
                  </a:ext>
                </a:extLst>
              </a:tr>
              <a:tr h="231880">
                <a:tc>
                  <a:txBody>
                    <a:bodyPr/>
                    <a:lstStyle/>
                    <a:p>
                      <a:r>
                        <a:rPr lang="en-GB" sz="1800" b="1" dirty="0"/>
                        <a:t>Advanced</a:t>
                      </a:r>
                    </a:p>
                  </a:txBody>
                  <a:tcPr marL="91437" marR="91437" marT="45752" marB="45752"/>
                </a:tc>
                <a:tc>
                  <a:txBody>
                    <a:bodyPr/>
                    <a:lstStyle/>
                    <a:p>
                      <a:r>
                        <a:rPr lang="en-GB" sz="1800" b="1" dirty="0"/>
                        <a:t>Level 3</a:t>
                      </a:r>
                    </a:p>
                  </a:txBody>
                  <a:tcPr marL="91437" marR="91437" marT="45752" marB="45752"/>
                </a:tc>
                <a:tc>
                  <a:txBody>
                    <a:bodyPr/>
                    <a:lstStyle/>
                    <a:p>
                      <a:r>
                        <a:rPr lang="en-GB" sz="1800" b="1" dirty="0"/>
                        <a:t>A levels </a:t>
                      </a:r>
                      <a:r>
                        <a:rPr lang="en-GB" sz="1800" b="1" dirty="0" err="1"/>
                        <a:t>Tlevels</a:t>
                      </a:r>
                      <a:r>
                        <a:rPr lang="en-GB" sz="1800" b="1" dirty="0"/>
                        <a:t> or Btec L3</a:t>
                      </a:r>
                    </a:p>
                  </a:txBody>
                  <a:tcPr marL="91437" marR="91437" marT="45752" marB="45752"/>
                </a:tc>
                <a:extLst>
                  <a:ext uri="{0D108BD9-81ED-4DB2-BD59-A6C34878D82A}">
                    <a16:rowId xmlns:a16="http://schemas.microsoft.com/office/drawing/2014/main" val="10000"/>
                  </a:ext>
                </a:extLst>
              </a:tr>
              <a:tr h="371096">
                <a:tc>
                  <a:txBody>
                    <a:bodyPr/>
                    <a:lstStyle/>
                    <a:p>
                      <a:r>
                        <a:rPr lang="en-GB" sz="1800" dirty="0"/>
                        <a:t>Intermediate</a:t>
                      </a:r>
                    </a:p>
                  </a:txBody>
                  <a:tcPr marL="91437" marR="91437" marT="45752" marB="45752"/>
                </a:tc>
                <a:tc>
                  <a:txBody>
                    <a:bodyPr/>
                    <a:lstStyle/>
                    <a:p>
                      <a:r>
                        <a:rPr lang="en-GB" sz="1800" dirty="0"/>
                        <a:t>Level 2</a:t>
                      </a:r>
                    </a:p>
                  </a:txBody>
                  <a:tcPr marL="91437" marR="91437" marT="45752" marB="45752"/>
                </a:tc>
                <a:tc>
                  <a:txBody>
                    <a:bodyPr/>
                    <a:lstStyle/>
                    <a:p>
                      <a:r>
                        <a:rPr lang="en-GB" sz="1800" dirty="0"/>
                        <a:t>GCSEs</a:t>
                      </a:r>
                      <a:r>
                        <a:rPr lang="en-GB" sz="1800" baseline="0" dirty="0"/>
                        <a:t> 9-4s (A-Cs)</a:t>
                      </a:r>
                      <a:endParaRPr lang="en-GB" sz="1800" dirty="0"/>
                    </a:p>
                  </a:txBody>
                  <a:tcPr marL="91437" marR="91437" marT="45752" marB="45752"/>
                </a:tc>
                <a:extLst>
                  <a:ext uri="{0D108BD9-81ED-4DB2-BD59-A6C34878D82A}">
                    <a16:rowId xmlns:a16="http://schemas.microsoft.com/office/drawing/2014/main" val="10001"/>
                  </a:ext>
                </a:extLst>
              </a:tr>
              <a:tr h="640521">
                <a:tc>
                  <a:txBody>
                    <a:bodyPr/>
                    <a:lstStyle/>
                    <a:p>
                      <a:r>
                        <a:rPr lang="en-GB" sz="1800" b="1" dirty="0"/>
                        <a:t>No apprenticeships</a:t>
                      </a:r>
                    </a:p>
                    <a:p>
                      <a:r>
                        <a:rPr lang="en-GB" sz="1800" b="1" dirty="0"/>
                        <a:t>Traineeship</a:t>
                      </a:r>
                    </a:p>
                  </a:txBody>
                  <a:tcPr marL="91437" marR="91437" marT="45752" marB="45752"/>
                </a:tc>
                <a:tc>
                  <a:txBody>
                    <a:bodyPr/>
                    <a:lstStyle/>
                    <a:p>
                      <a:r>
                        <a:rPr lang="en-GB" sz="1800" b="1" dirty="0"/>
                        <a:t>Level 1</a:t>
                      </a:r>
                    </a:p>
                  </a:txBody>
                  <a:tcPr marL="91437" marR="91437" marT="45752" marB="45752"/>
                </a:tc>
                <a:tc>
                  <a:txBody>
                    <a:bodyPr/>
                    <a:lstStyle/>
                    <a:p>
                      <a:r>
                        <a:rPr lang="en-GB" sz="1800" b="1" dirty="0"/>
                        <a:t>GCSEs 3-1 ( D-Gs)</a:t>
                      </a:r>
                    </a:p>
                  </a:txBody>
                  <a:tcPr marL="91437" marR="91437" marT="45752" marB="45752"/>
                </a:tc>
                <a:extLst>
                  <a:ext uri="{0D108BD9-81ED-4DB2-BD59-A6C34878D82A}">
                    <a16:rowId xmlns:a16="http://schemas.microsoft.com/office/drawing/2014/main" val="10002"/>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7891">
                                            <p:txEl>
                                              <p:pRg st="1" end="1"/>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37891">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3789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539750" y="198438"/>
            <a:ext cx="7772400" cy="1143000"/>
          </a:xfrm>
        </p:spPr>
        <p:txBody>
          <a:bodyPr/>
          <a:lstStyle/>
          <a:p>
            <a:pPr eaLnBrk="1" hangingPunct="1">
              <a:defRPr/>
            </a:pPr>
            <a:r>
              <a:rPr lang="en-GB" sz="5400" dirty="0">
                <a:solidFill>
                  <a:schemeClr val="tx1"/>
                </a:solidFill>
              </a:rPr>
              <a:t>If Undecided</a:t>
            </a:r>
          </a:p>
        </p:txBody>
      </p:sp>
      <p:sp>
        <p:nvSpPr>
          <p:cNvPr id="3" name="Content Placeholder 2">
            <a:extLst>
              <a:ext uri="{FF2B5EF4-FFF2-40B4-BE49-F238E27FC236}">
                <a16:creationId xmlns:a16="http://schemas.microsoft.com/office/drawing/2014/main" id="{4B48EF28-8865-22AA-450A-E1151BCDCA70}"/>
              </a:ext>
            </a:extLst>
          </p:cNvPr>
          <p:cNvSpPr>
            <a:spLocks noGrp="1"/>
          </p:cNvSpPr>
          <p:nvPr>
            <p:ph idx="1"/>
          </p:nvPr>
        </p:nvSpPr>
        <p:spPr>
          <a:xfrm>
            <a:off x="301625" y="1531803"/>
            <a:ext cx="8540750" cy="5039890"/>
          </a:xfrm>
        </p:spPr>
        <p:txBody>
          <a:bodyPr/>
          <a:lstStyle/>
          <a:p>
            <a:r>
              <a:rPr lang="en-GB" sz="2800">
                <a:hlinkClick r:id="rId3"/>
              </a:rPr>
              <a:t>www.Unifrog.org</a:t>
            </a:r>
            <a:endParaRPr lang="en-GB" sz="2800">
              <a:cs typeface="Arial"/>
            </a:endParaRPr>
          </a:p>
          <a:p>
            <a:r>
              <a:rPr lang="en-GB" sz="2400" b="1" i="0" err="1">
                <a:solidFill>
                  <a:srgbClr val="FFFF00"/>
                </a:solidFill>
                <a:effectLst/>
                <a:latin typeface="Arial"/>
                <a:cs typeface="Arial"/>
              </a:rPr>
              <a:t>Unifrog</a:t>
            </a:r>
            <a:r>
              <a:rPr lang="en-GB" sz="2400" b="0" i="0">
                <a:solidFill>
                  <a:srgbClr val="FFFF00"/>
                </a:solidFill>
                <a:effectLst/>
                <a:latin typeface="Arial"/>
                <a:cs typeface="Arial"/>
              </a:rPr>
              <a:t> is a one-stop-shop where students can easily explore their interests, then find and successfully apply for their next best step after school.</a:t>
            </a:r>
          </a:p>
          <a:p>
            <a:r>
              <a:rPr lang="en-GB" sz="2400">
                <a:effectLst/>
                <a:latin typeface="Arial"/>
                <a:cs typeface="Arial"/>
              </a:rPr>
              <a:t>It can help with:</a:t>
            </a:r>
          </a:p>
          <a:p>
            <a:pPr lvl="1"/>
            <a:r>
              <a:rPr lang="en-GB" sz="1800">
                <a:effectLst/>
                <a:latin typeface="Arial"/>
                <a:cs typeface="Arial"/>
              </a:rPr>
              <a:t>being undecided</a:t>
            </a:r>
            <a:r>
              <a:rPr lang="en-GB" sz="1800" b="0" i="0">
                <a:effectLst/>
                <a:latin typeface="Arial"/>
                <a:cs typeface="Arial"/>
              </a:rPr>
              <a:t> by </a:t>
            </a:r>
            <a:r>
              <a:rPr lang="en-GB" sz="1800">
                <a:effectLst/>
                <a:latin typeface="Arial"/>
                <a:cs typeface="Arial"/>
              </a:rPr>
              <a:t>using the </a:t>
            </a:r>
            <a:r>
              <a:rPr lang="en-GB" sz="1800" b="0" i="0">
                <a:effectLst/>
                <a:latin typeface="Arial"/>
                <a:cs typeface="Arial"/>
              </a:rPr>
              <a:t>quizzes</a:t>
            </a:r>
            <a:endParaRPr lang="en-GB" sz="1800">
              <a:effectLst/>
              <a:latin typeface="Arial"/>
              <a:cs typeface="Arial"/>
            </a:endParaRPr>
          </a:p>
          <a:p>
            <a:pPr lvl="1"/>
            <a:r>
              <a:rPr lang="en-GB" sz="1800" b="0" i="0">
                <a:effectLst/>
                <a:latin typeface="Arial"/>
                <a:cs typeface="Arial"/>
              </a:rPr>
              <a:t>providing </a:t>
            </a:r>
            <a:r>
              <a:rPr lang="en-GB" sz="1800">
                <a:effectLst/>
                <a:latin typeface="Arial"/>
                <a:cs typeface="Arial"/>
              </a:rPr>
              <a:t> career information</a:t>
            </a:r>
            <a:endParaRPr lang="en-GB"/>
          </a:p>
          <a:p>
            <a:pPr lvl="1"/>
            <a:r>
              <a:rPr lang="en-GB" sz="1800">
                <a:effectLst/>
                <a:latin typeface="Arial"/>
                <a:cs typeface="Arial"/>
              </a:rPr>
              <a:t>searching for courses at college or 6</a:t>
            </a:r>
            <a:r>
              <a:rPr lang="en-GB" sz="1800" baseline="30000">
                <a:effectLst/>
                <a:latin typeface="Arial"/>
                <a:cs typeface="Arial"/>
              </a:rPr>
              <a:t>th</a:t>
            </a:r>
            <a:r>
              <a:rPr lang="en-GB" sz="1800">
                <a:effectLst/>
                <a:latin typeface="Arial"/>
                <a:cs typeface="Arial"/>
              </a:rPr>
              <a:t> forms</a:t>
            </a:r>
          </a:p>
          <a:p>
            <a:pPr lvl="1"/>
            <a:r>
              <a:rPr lang="en-GB" sz="1800">
                <a:effectLst/>
                <a:latin typeface="Arial"/>
                <a:cs typeface="Arial"/>
              </a:rPr>
              <a:t>Applying for apprenticeships</a:t>
            </a:r>
          </a:p>
          <a:p>
            <a:pPr lvl="1"/>
            <a:r>
              <a:rPr lang="en-GB" sz="1800">
                <a:effectLst/>
                <a:latin typeface="Arial"/>
                <a:cs typeface="Arial"/>
              </a:rPr>
              <a:t>Looking ahead for applying to university</a:t>
            </a:r>
          </a:p>
          <a:p>
            <a:pPr lvl="1"/>
            <a:r>
              <a:rPr lang="en-GB" sz="1800">
                <a:effectLst/>
                <a:latin typeface="Arial"/>
                <a:cs typeface="Arial"/>
              </a:rPr>
              <a:t>Compiling university lists</a:t>
            </a:r>
          </a:p>
          <a:p>
            <a:pPr lvl="1"/>
            <a:r>
              <a:rPr lang="en-GB" sz="1800">
                <a:effectLst/>
                <a:latin typeface="Arial"/>
                <a:cs typeface="Arial"/>
              </a:rPr>
              <a:t>Or studying abroad</a:t>
            </a:r>
            <a:endParaRPr lang="en-GB" sz="1800">
              <a:latin typeface="Arial"/>
              <a:cs typeface="Arial"/>
            </a:endParaRPr>
          </a:p>
        </p:txBody>
      </p:sp>
      <p:pic>
        <p:nvPicPr>
          <p:cNvPr id="2" name="Picture 1" descr="A logo with green text&#10;&#10;Description automatically generated">
            <a:extLst>
              <a:ext uri="{FF2B5EF4-FFF2-40B4-BE49-F238E27FC236}">
                <a16:creationId xmlns:a16="http://schemas.microsoft.com/office/drawing/2014/main" id="{B32CBF3B-53ED-A1B0-43D0-897F3F29D7A8}"/>
              </a:ext>
            </a:extLst>
          </p:cNvPr>
          <p:cNvPicPr>
            <a:picLocks noChangeAspect="1"/>
          </p:cNvPicPr>
          <p:nvPr/>
        </p:nvPicPr>
        <p:blipFill>
          <a:blip r:embed="rId4"/>
          <a:stretch>
            <a:fillRect/>
          </a:stretch>
        </p:blipFill>
        <p:spPr>
          <a:xfrm>
            <a:off x="6109985" y="3015176"/>
            <a:ext cx="2461265" cy="1398077"/>
          </a:xfrm>
          <a:prstGeom prst="rect">
            <a:avLst/>
          </a:prstGeom>
        </p:spPr>
      </p:pic>
      <p:sp>
        <p:nvSpPr>
          <p:cNvPr id="6" name="TextBox 5">
            <a:extLst>
              <a:ext uri="{FF2B5EF4-FFF2-40B4-BE49-F238E27FC236}">
                <a16:creationId xmlns:a16="http://schemas.microsoft.com/office/drawing/2014/main" id="{95503C5B-BA98-EEE2-39C7-4726D8019DF8}"/>
              </a:ext>
            </a:extLst>
          </p:cNvPr>
          <p:cNvSpPr txBox="1"/>
          <p:nvPr/>
        </p:nvSpPr>
        <p:spPr>
          <a:xfrm>
            <a:off x="5784649" y="4593216"/>
            <a:ext cx="3050362"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dirty="0">
                <a:solidFill>
                  <a:srgbClr val="FFFF00"/>
                </a:solidFill>
                <a:cs typeface="Arial"/>
              </a:rPr>
              <a:t>Students can use SSO </a:t>
            </a:r>
            <a:endParaRPr lang="en-US"/>
          </a:p>
          <a:p>
            <a:pPr algn="ctr"/>
            <a:r>
              <a:rPr lang="en-GB" sz="2800" dirty="0">
                <a:solidFill>
                  <a:srgbClr val="FFFF00"/>
                </a:solidFill>
                <a:cs typeface="Arial"/>
              </a:rPr>
              <a:t>through Microsoft to sign in</a:t>
            </a:r>
            <a:endParaRPr lang="en-GB"/>
          </a:p>
        </p:txBody>
      </p:sp>
    </p:spTree>
    <p:extLst>
      <p:ext uri="{BB962C8B-B14F-4D97-AF65-F5344CB8AC3E}">
        <p14:creationId xmlns:p14="http://schemas.microsoft.com/office/powerpoint/2010/main" val="167782487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B1D3D-A6BF-FBD2-589C-EEAD292A1E81}"/>
              </a:ext>
            </a:extLst>
          </p:cNvPr>
          <p:cNvSpPr>
            <a:spLocks noGrp="1"/>
          </p:cNvSpPr>
          <p:nvPr>
            <p:ph type="title"/>
          </p:nvPr>
        </p:nvSpPr>
        <p:spPr/>
        <p:txBody>
          <a:bodyPr/>
          <a:lstStyle/>
          <a:p>
            <a:r>
              <a:rPr lang="en-GB" sz="6600">
                <a:solidFill>
                  <a:srgbClr val="FFFF00"/>
                </a:solidFill>
                <a:cs typeface="Arial"/>
              </a:rPr>
              <a:t>Parental Access</a:t>
            </a:r>
            <a:endParaRPr lang="en-GB" sz="6600">
              <a:solidFill>
                <a:srgbClr val="FFFF00"/>
              </a:solidFill>
            </a:endParaRPr>
          </a:p>
        </p:txBody>
      </p:sp>
      <p:pic>
        <p:nvPicPr>
          <p:cNvPr id="4" name="Content Placeholder 3" descr="A screenshot of a computer&#10;&#10;AI-generated content may be incorrect.">
            <a:extLst>
              <a:ext uri="{FF2B5EF4-FFF2-40B4-BE49-F238E27FC236}">
                <a16:creationId xmlns:a16="http://schemas.microsoft.com/office/drawing/2014/main" id="{8590F79D-771C-C3A7-BBA9-93D63FAA3562}"/>
              </a:ext>
            </a:extLst>
          </p:cNvPr>
          <p:cNvPicPr>
            <a:picLocks noGrp="1" noChangeAspect="1"/>
          </p:cNvPicPr>
          <p:nvPr>
            <p:ph idx="1"/>
          </p:nvPr>
        </p:nvPicPr>
        <p:blipFill>
          <a:blip r:embed="rId2"/>
          <a:srcRect l="16667" t="49368" r="75290" b="22157"/>
          <a:stretch>
            <a:fillRect/>
          </a:stretch>
        </p:blipFill>
        <p:spPr bwMode="auto">
          <a:xfrm>
            <a:off x="5683464" y="2461805"/>
            <a:ext cx="2564036" cy="3007460"/>
          </a:xfrm>
          <a:prstGeom prst="rect">
            <a:avLst/>
          </a:prstGeom>
          <a:noFill/>
          <a:ln w="9525">
            <a:noFill/>
            <a:miter lim="800000"/>
            <a:headEnd/>
            <a:tailEnd/>
          </a:ln>
          <a:effectLst/>
        </p:spPr>
      </p:pic>
      <p:sp>
        <p:nvSpPr>
          <p:cNvPr id="5" name="TextBox 4">
            <a:extLst>
              <a:ext uri="{FF2B5EF4-FFF2-40B4-BE49-F238E27FC236}">
                <a16:creationId xmlns:a16="http://schemas.microsoft.com/office/drawing/2014/main" id="{C363366C-407C-F18F-FA0C-8F93AB1205F8}"/>
              </a:ext>
            </a:extLst>
          </p:cNvPr>
          <p:cNvSpPr txBox="1"/>
          <p:nvPr/>
        </p:nvSpPr>
        <p:spPr>
          <a:xfrm>
            <a:off x="401844" y="1324444"/>
            <a:ext cx="4824177" cy="54316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3150"/>
              </a:lnSpc>
            </a:pPr>
            <a:r>
              <a:rPr lang="en-GB"/>
              <a:t>Parents can access their own account by using this code:</a:t>
            </a:r>
            <a:r>
              <a:rPr lang="en-GB" sz="3200"/>
              <a:t> </a:t>
            </a:r>
            <a:r>
              <a:rPr lang="en-GB" sz="3200" err="1">
                <a:solidFill>
                  <a:srgbClr val="FFFF00"/>
                </a:solidFill>
              </a:rPr>
              <a:t>FAFSparent</a:t>
            </a:r>
            <a:r>
              <a:rPr lang="en-GB" sz="3200">
                <a:solidFill>
                  <a:srgbClr val="FFFF00"/>
                </a:solidFill>
              </a:rPr>
              <a:t>​</a:t>
            </a:r>
            <a:endParaRPr lang="en-US" sz="3200">
              <a:solidFill>
                <a:srgbClr val="FFFF00"/>
              </a:solidFill>
              <a:cs typeface="Arial"/>
            </a:endParaRPr>
          </a:p>
          <a:p>
            <a:pPr>
              <a:lnSpc>
                <a:spcPts val="3150"/>
              </a:lnSpc>
            </a:pPr>
            <a:endParaRPr lang="en-GB">
              <a:cs typeface="Arial"/>
            </a:endParaRPr>
          </a:p>
          <a:p>
            <a:pPr>
              <a:lnSpc>
                <a:spcPts val="2250"/>
              </a:lnSpc>
            </a:pPr>
            <a:r>
              <a:rPr lang="en-GB"/>
              <a:t>You will need to complete the form to register or you can register using this link: </a:t>
            </a:r>
            <a:r>
              <a:rPr lang="en-GB">
                <a:hlinkClick r:id="rId3"/>
              </a:rPr>
              <a:t>https://www.unifrog.org/code</a:t>
            </a:r>
            <a:r>
              <a:rPr lang="en-GB"/>
              <a:t> and use the code above</a:t>
            </a:r>
            <a:endParaRPr lang="en-GB">
              <a:cs typeface="Arial"/>
            </a:endParaRPr>
          </a:p>
          <a:p>
            <a:pPr>
              <a:lnSpc>
                <a:spcPts val="2250"/>
              </a:lnSpc>
            </a:pPr>
            <a:endParaRPr lang="en-GB">
              <a:cs typeface="Arial"/>
            </a:endParaRPr>
          </a:p>
          <a:p>
            <a:pPr>
              <a:lnSpc>
                <a:spcPts val="2250"/>
              </a:lnSpc>
            </a:pPr>
            <a:r>
              <a:rPr lang="en-GB">
                <a:cs typeface="Arial"/>
              </a:rPr>
              <a:t>You will not have access to your child's account however you will have access to: </a:t>
            </a:r>
          </a:p>
          <a:p>
            <a:pPr marL="285750" indent="-285750">
              <a:lnSpc>
                <a:spcPts val="2250"/>
              </a:lnSpc>
              <a:buFont typeface="Arial"/>
              <a:buChar char="•"/>
            </a:pPr>
            <a:r>
              <a:rPr lang="en-GB">
                <a:cs typeface="Arial"/>
              </a:rPr>
              <a:t>A weekly newsletter</a:t>
            </a:r>
          </a:p>
          <a:p>
            <a:pPr marL="285750" indent="-285750">
              <a:lnSpc>
                <a:spcPts val="2250"/>
              </a:lnSpc>
              <a:buFont typeface="Arial"/>
              <a:buChar char="•"/>
            </a:pPr>
            <a:r>
              <a:rPr lang="en-GB">
                <a:cs typeface="Arial"/>
              </a:rPr>
              <a:t>A summary of any shortlists your child has made</a:t>
            </a:r>
          </a:p>
          <a:p>
            <a:pPr marL="285750" indent="-285750">
              <a:lnSpc>
                <a:spcPts val="2250"/>
              </a:lnSpc>
              <a:buFont typeface="Arial"/>
              <a:buChar char="•"/>
            </a:pPr>
            <a:r>
              <a:rPr lang="en-GB">
                <a:cs typeface="Arial"/>
              </a:rPr>
              <a:t>Details of any interactions made such as a 1:1 interview or a career event they have attended.</a:t>
            </a:r>
          </a:p>
          <a:p>
            <a:pPr>
              <a:lnSpc>
                <a:spcPts val="2250"/>
              </a:lnSpc>
            </a:pPr>
            <a:endParaRPr lang="en-GB">
              <a:cs typeface="Arial"/>
            </a:endParaRPr>
          </a:p>
        </p:txBody>
      </p:sp>
    </p:spTree>
    <p:extLst>
      <p:ext uri="{BB962C8B-B14F-4D97-AF65-F5344CB8AC3E}">
        <p14:creationId xmlns:p14="http://schemas.microsoft.com/office/powerpoint/2010/main" val="3867240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539750" y="198438"/>
            <a:ext cx="7772400" cy="1143000"/>
          </a:xfrm>
        </p:spPr>
        <p:txBody>
          <a:bodyPr/>
          <a:lstStyle/>
          <a:p>
            <a:pPr eaLnBrk="1" hangingPunct="1">
              <a:defRPr/>
            </a:pPr>
            <a:r>
              <a:rPr lang="en-GB" dirty="0">
                <a:solidFill>
                  <a:schemeClr val="tx1"/>
                </a:solidFill>
              </a:rPr>
              <a:t>To help in decision making</a:t>
            </a:r>
          </a:p>
        </p:txBody>
      </p:sp>
      <p:sp>
        <p:nvSpPr>
          <p:cNvPr id="3" name="Content Placeholder 2">
            <a:extLst>
              <a:ext uri="{FF2B5EF4-FFF2-40B4-BE49-F238E27FC236}">
                <a16:creationId xmlns:a16="http://schemas.microsoft.com/office/drawing/2014/main" id="{4B48EF28-8865-22AA-450A-E1151BCDCA70}"/>
              </a:ext>
            </a:extLst>
          </p:cNvPr>
          <p:cNvSpPr>
            <a:spLocks noGrp="1"/>
          </p:cNvSpPr>
          <p:nvPr>
            <p:ph idx="1"/>
          </p:nvPr>
        </p:nvSpPr>
        <p:spPr>
          <a:xfrm>
            <a:off x="301625" y="1341438"/>
            <a:ext cx="8540750" cy="5039890"/>
          </a:xfrm>
        </p:spPr>
        <p:txBody>
          <a:bodyPr/>
          <a:lstStyle/>
          <a:p>
            <a:r>
              <a:rPr lang="en-GB" dirty="0">
                <a:solidFill>
                  <a:srgbClr val="FFFF00"/>
                </a:solidFill>
              </a:rPr>
              <a:t>Go to 6</a:t>
            </a:r>
            <a:r>
              <a:rPr lang="en-GB" baseline="30000" dirty="0">
                <a:solidFill>
                  <a:srgbClr val="FFFF00"/>
                </a:solidFill>
              </a:rPr>
              <a:t>th</a:t>
            </a:r>
            <a:r>
              <a:rPr lang="en-GB" dirty="0">
                <a:solidFill>
                  <a:srgbClr val="FFFF00"/>
                </a:solidFill>
              </a:rPr>
              <a:t> form open evenings</a:t>
            </a:r>
          </a:p>
          <a:p>
            <a:pPr lvl="1"/>
            <a:r>
              <a:rPr lang="en-GB" sz="2000" dirty="0">
                <a:solidFill>
                  <a:srgbClr val="FFFF00"/>
                </a:solidFill>
              </a:rPr>
              <a:t>Fairfax 6th form open evening 24th November 2026</a:t>
            </a:r>
            <a:endParaRPr lang="en-GB" sz="2000" dirty="0">
              <a:solidFill>
                <a:srgbClr val="FFFF00"/>
              </a:solidFill>
              <a:cs typeface="Arial"/>
            </a:endParaRPr>
          </a:p>
          <a:p>
            <a:r>
              <a:rPr lang="en-GB" dirty="0"/>
              <a:t>Go to college open evenings/days</a:t>
            </a:r>
            <a:endParaRPr lang="en-GB">
              <a:cs typeface="Arial"/>
            </a:endParaRPr>
          </a:p>
          <a:p>
            <a:r>
              <a:rPr lang="en-GB" dirty="0">
                <a:solidFill>
                  <a:srgbClr val="FFFF00"/>
                </a:solidFill>
              </a:rPr>
              <a:t>Read around the subjects you are interested in taking</a:t>
            </a:r>
            <a:endParaRPr lang="en-GB">
              <a:solidFill>
                <a:srgbClr val="FFFF00"/>
              </a:solidFill>
              <a:cs typeface="Arial"/>
            </a:endParaRPr>
          </a:p>
          <a:p>
            <a:pPr lvl="1"/>
            <a:r>
              <a:rPr lang="en-GB" sz="2000" dirty="0">
                <a:solidFill>
                  <a:srgbClr val="FFFF00"/>
                </a:solidFill>
              </a:rPr>
              <a:t>What will you be studying? </a:t>
            </a:r>
            <a:endParaRPr lang="en-GB" sz="2000">
              <a:solidFill>
                <a:srgbClr val="FFFF00"/>
              </a:solidFill>
              <a:cs typeface="Arial"/>
            </a:endParaRPr>
          </a:p>
          <a:p>
            <a:pPr lvl="1"/>
            <a:r>
              <a:rPr lang="en-GB" sz="2000" dirty="0">
                <a:solidFill>
                  <a:srgbClr val="FFFF00"/>
                </a:solidFill>
              </a:rPr>
              <a:t>How is it assessed?</a:t>
            </a:r>
            <a:endParaRPr lang="en-GB" sz="2000">
              <a:solidFill>
                <a:srgbClr val="FFFF00"/>
              </a:solidFill>
              <a:cs typeface="Arial"/>
            </a:endParaRPr>
          </a:p>
          <a:p>
            <a:pPr lvl="1"/>
            <a:r>
              <a:rPr lang="en-GB" sz="2000" dirty="0">
                <a:solidFill>
                  <a:srgbClr val="FFFF00"/>
                </a:solidFill>
              </a:rPr>
              <a:t>Speak to tutors and find out more information</a:t>
            </a:r>
            <a:endParaRPr lang="en-GB" sz="2000">
              <a:solidFill>
                <a:srgbClr val="FFFF00"/>
              </a:solidFill>
              <a:cs typeface="Arial"/>
            </a:endParaRPr>
          </a:p>
          <a:p>
            <a:pPr marL="514350" indent="-457200"/>
            <a:r>
              <a:rPr lang="en-GB" sz="2400" dirty="0"/>
              <a:t>Apply to at least 3 places so you have a Back Up Plan in place.</a:t>
            </a:r>
            <a:endParaRPr lang="en-GB" sz="2400">
              <a:cs typeface="Arial"/>
            </a:endParaRPr>
          </a:p>
          <a:p>
            <a:pPr marL="57150" indent="0" algn="ctr">
              <a:buNone/>
            </a:pPr>
            <a:r>
              <a:rPr lang="en-GB" sz="2400" i="1" dirty="0">
                <a:solidFill>
                  <a:srgbClr val="FFFF00"/>
                </a:solidFill>
              </a:rPr>
              <a:t>A back up plan is lower in grade entry than your first choice</a:t>
            </a:r>
            <a:endParaRPr lang="en-GB" sz="2400" i="1">
              <a:solidFill>
                <a:srgbClr val="FFFF00"/>
              </a:solidFill>
              <a:cs typeface="Arial"/>
            </a:endParaRPr>
          </a:p>
        </p:txBody>
      </p:sp>
    </p:spTree>
    <p:extLst>
      <p:ext uri="{BB962C8B-B14F-4D97-AF65-F5344CB8AC3E}">
        <p14:creationId xmlns:p14="http://schemas.microsoft.com/office/powerpoint/2010/main" val="163583801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3363" y="320675"/>
            <a:ext cx="8510587" cy="720725"/>
          </a:xfrm>
        </p:spPr>
        <p:txBody>
          <a:bodyPr/>
          <a:lstStyle/>
          <a:p>
            <a:pPr eaLnBrk="1" hangingPunct="1">
              <a:defRPr/>
            </a:pPr>
            <a:r>
              <a:rPr lang="en-GB" sz="4800" dirty="0">
                <a:solidFill>
                  <a:schemeClr val="tx1"/>
                </a:solidFill>
              </a:rPr>
              <a:t>How can you get in touch?</a:t>
            </a:r>
          </a:p>
        </p:txBody>
      </p:sp>
      <p:sp>
        <p:nvSpPr>
          <p:cNvPr id="2052" name="Rectangle 4"/>
          <p:cNvSpPr>
            <a:spLocks noGrp="1" noRot="1" noChangeArrowheads="1"/>
          </p:cNvSpPr>
          <p:nvPr>
            <p:ph idx="1"/>
          </p:nvPr>
        </p:nvSpPr>
        <p:spPr>
          <a:xfrm>
            <a:off x="611560" y="1556795"/>
            <a:ext cx="7920880" cy="4108993"/>
          </a:xfrm>
        </p:spPr>
        <p:txBody>
          <a:bodyPr/>
          <a:lstStyle/>
          <a:p>
            <a:pPr marL="0" indent="0" eaLnBrk="1" hangingPunct="1">
              <a:lnSpc>
                <a:spcPct val="90000"/>
              </a:lnSpc>
              <a:buFont typeface="Wingdings" pitchFamily="2" charset="2"/>
              <a:buNone/>
              <a:defRPr/>
            </a:pPr>
            <a:r>
              <a:rPr lang="en-GB" sz="2400" b="1" dirty="0">
                <a:solidFill>
                  <a:srgbClr val="FFFF00"/>
                </a:solidFill>
                <a:latin typeface="+mj-lt"/>
              </a:rPr>
              <a:t>You can refer your child for interview by emailing directly on</a:t>
            </a:r>
          </a:p>
          <a:p>
            <a:pPr marL="1257300" lvl="3" indent="0" eaLnBrk="1" hangingPunct="1">
              <a:lnSpc>
                <a:spcPct val="90000"/>
              </a:lnSpc>
              <a:buFont typeface="Wingdings" panose="05000000000000000000" pitchFamily="2" charset="2"/>
              <a:buNone/>
              <a:defRPr/>
            </a:pPr>
            <a:r>
              <a:rPr lang="en-GB" sz="2400" b="1" dirty="0">
                <a:latin typeface="+mj-lt"/>
                <a:ea typeface="Verdana"/>
                <a:hlinkClick r:id="rId3">
                  <a:extLst>
                    <a:ext uri="{A12FA001-AC4F-418D-AE19-62706E023703}">
                      <ahyp:hlinkClr xmlns:ahyp="http://schemas.microsoft.com/office/drawing/2018/hyperlinkcolor" val="tx"/>
                    </a:ext>
                  </a:extLst>
                </a:hlinkClick>
              </a:rPr>
              <a:t>FF-Careers@fairfax.fmat.co.uk</a:t>
            </a:r>
            <a:endParaRPr lang="en-GB" sz="2400" b="1" dirty="0">
              <a:latin typeface="+mj-lt"/>
              <a:ea typeface="Verdana"/>
            </a:endParaRPr>
          </a:p>
          <a:p>
            <a:pPr marL="400050" lvl="1" indent="0" eaLnBrk="1" hangingPunct="1">
              <a:lnSpc>
                <a:spcPct val="90000"/>
              </a:lnSpc>
              <a:buFont typeface="Wingdings" panose="05000000000000000000" pitchFamily="2" charset="2"/>
              <a:buNone/>
              <a:defRPr/>
            </a:pPr>
            <a:endParaRPr lang="en-GB" sz="3200" b="1" dirty="0">
              <a:latin typeface="+mj-lt"/>
            </a:endParaRPr>
          </a:p>
          <a:p>
            <a:pPr marL="1257300" lvl="3" indent="0" eaLnBrk="1" hangingPunct="1">
              <a:lnSpc>
                <a:spcPct val="90000"/>
              </a:lnSpc>
              <a:buFont typeface="Wingdings" panose="05000000000000000000" pitchFamily="2" charset="2"/>
              <a:buNone/>
              <a:defRPr/>
            </a:pPr>
            <a:endParaRPr lang="en-GB" sz="1400" b="1" dirty="0">
              <a:solidFill>
                <a:srgbClr val="FF6600"/>
              </a:solidFill>
              <a:latin typeface="+mj-lt"/>
            </a:endParaRPr>
          </a:p>
          <a:p>
            <a:pPr marL="0" indent="0" eaLnBrk="1" hangingPunct="1">
              <a:lnSpc>
                <a:spcPct val="90000"/>
              </a:lnSpc>
              <a:buFont typeface="Wingdings" pitchFamily="2" charset="2"/>
              <a:buNone/>
              <a:defRPr/>
            </a:pPr>
            <a:r>
              <a:rPr lang="en-GB" sz="2400" b="1" dirty="0">
                <a:solidFill>
                  <a:srgbClr val="FFFF00"/>
                </a:solidFill>
                <a:latin typeface="+mj-lt"/>
              </a:rPr>
              <a:t>Students can:</a:t>
            </a:r>
            <a:endParaRPr lang="en-GB" sz="2400" b="1">
              <a:solidFill>
                <a:srgbClr val="FFFF00"/>
              </a:solidFill>
              <a:latin typeface="+mj-lt"/>
              <a:cs typeface="Arial"/>
            </a:endParaRPr>
          </a:p>
          <a:p>
            <a:pPr lvl="1" eaLnBrk="1" hangingPunct="1">
              <a:lnSpc>
                <a:spcPct val="90000"/>
              </a:lnSpc>
              <a:buFontTx/>
              <a:buChar char="-"/>
              <a:defRPr/>
            </a:pPr>
            <a:r>
              <a:rPr lang="en-GB" sz="2000" b="1" dirty="0">
                <a:latin typeface="+mj-lt"/>
                <a:ea typeface="Verdana"/>
              </a:rPr>
              <a:t>self-refer on the same email.</a:t>
            </a:r>
            <a:endParaRPr lang="en-GB" sz="2000" b="1">
              <a:latin typeface="+mj-lt"/>
              <a:ea typeface="Verdana"/>
              <a:cs typeface="Arial"/>
            </a:endParaRPr>
          </a:p>
          <a:p>
            <a:pPr lvl="1" eaLnBrk="1" hangingPunct="1">
              <a:lnSpc>
                <a:spcPct val="90000"/>
              </a:lnSpc>
              <a:buFontTx/>
              <a:buChar char="-"/>
              <a:defRPr/>
            </a:pPr>
            <a:r>
              <a:rPr lang="en-GB" sz="2000" b="1" dirty="0">
                <a:latin typeface="+mj-lt"/>
                <a:ea typeface="Verdana"/>
              </a:rPr>
              <a:t>Call in to see Mrs Knowles in the Library during lunch or break times </a:t>
            </a:r>
            <a:endParaRPr lang="en-GB" sz="2000" b="1">
              <a:latin typeface="+mj-lt"/>
              <a:ea typeface="Verdana"/>
              <a:cs typeface="Arial"/>
            </a:endParaRPr>
          </a:p>
          <a:p>
            <a:pPr lvl="1" eaLnBrk="1" hangingPunct="1">
              <a:lnSpc>
                <a:spcPct val="90000"/>
              </a:lnSpc>
              <a:buFontTx/>
              <a:buChar char="-"/>
              <a:defRPr/>
            </a:pPr>
            <a:r>
              <a:rPr lang="en-GB" sz="2000" b="1" dirty="0">
                <a:latin typeface="+mj-lt"/>
                <a:ea typeface="Verdana"/>
              </a:rPr>
              <a:t>Speak to their form tutor or head of year to be referred</a:t>
            </a:r>
            <a:endParaRPr lang="en-GB" sz="2400" b="1" dirty="0">
              <a:latin typeface="+mj-lt"/>
            </a:endParaRPr>
          </a:p>
          <a:p>
            <a:pPr lvl="1">
              <a:lnSpc>
                <a:spcPct val="90000"/>
              </a:lnSpc>
              <a:buFontTx/>
              <a:buChar char="-"/>
              <a:defRPr/>
            </a:pPr>
            <a:endParaRPr lang="en-GB" sz="2000" b="1" dirty="0">
              <a:latin typeface="+mj-lt"/>
              <a:ea typeface="Verdana"/>
              <a:cs typeface="Arial"/>
            </a:endParaRPr>
          </a:p>
          <a:p>
            <a:pPr marL="457200" lvl="1" indent="0" algn="ctr">
              <a:lnSpc>
                <a:spcPct val="90000"/>
              </a:lnSpc>
              <a:buNone/>
              <a:defRPr/>
            </a:pPr>
            <a:r>
              <a:rPr lang="en-GB" sz="2000" b="1" dirty="0">
                <a:solidFill>
                  <a:srgbClr val="FFFF00"/>
                </a:solidFill>
                <a:latin typeface="Arial"/>
                <a:ea typeface="Verdana"/>
                <a:cs typeface="Arial"/>
              </a:rPr>
              <a:t>I try my hardest to get to see as many students as possible </a:t>
            </a:r>
          </a:p>
          <a:p>
            <a:pPr lvl="1" eaLnBrk="1" hangingPunct="1">
              <a:lnSpc>
                <a:spcPct val="90000"/>
              </a:lnSpc>
              <a:buFontTx/>
              <a:buChar char="-"/>
              <a:defRPr/>
            </a:pPr>
            <a:endParaRPr lang="en-GB" sz="2000" b="1" dirty="0">
              <a:solidFill>
                <a:srgbClr val="FFFFFF"/>
              </a:solidFill>
              <a:latin typeface="Arial"/>
              <a:ea typeface="Verdana" pitchFamily="34" charset="0"/>
              <a:cs typeface="Arial"/>
            </a:endParaRPr>
          </a:p>
          <a:p>
            <a:pPr marL="0" indent="0" eaLnBrk="1" hangingPunct="1">
              <a:lnSpc>
                <a:spcPct val="90000"/>
              </a:lnSpc>
              <a:buNone/>
              <a:defRPr/>
            </a:pPr>
            <a:endParaRPr lang="en-GB" sz="4000" b="1" dirty="0">
              <a:solidFill>
                <a:srgbClr val="FFFF00"/>
              </a:solidFill>
              <a:latin typeface="Verdana" pitchFamily="34" charset="0"/>
              <a:ea typeface="Verdana" pitchFamily="34" charset="0"/>
            </a:endParaRPr>
          </a:p>
          <a:p>
            <a:pPr eaLnBrk="1" hangingPunct="1">
              <a:lnSpc>
                <a:spcPct val="90000"/>
              </a:lnSpc>
              <a:buNone/>
              <a:defRPr/>
            </a:pPr>
            <a:endParaRPr lang="en-GB" sz="4000" b="1" dirty="0">
              <a:solidFill>
                <a:srgbClr val="FF9900"/>
              </a:solidFill>
              <a:latin typeface="Verdana" pitchFamily="34" charset="0"/>
              <a:ea typeface="Verdana" pitchFamily="34" charset="0"/>
            </a:endParaRPr>
          </a:p>
        </p:txBody>
      </p:sp>
      <p:sp>
        <p:nvSpPr>
          <p:cNvPr id="10244" name="Rectangle 7"/>
          <p:cNvSpPr>
            <a:spLocks noChangeArrowheads="1"/>
          </p:cNvSpPr>
          <p:nvPr/>
        </p:nvSpPr>
        <p:spPr bwMode="auto">
          <a:xfrm>
            <a:off x="2590800" y="2805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216203065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9BBE4-E6A9-4719-AB0E-E698E0BEDF4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3CB1295-8CC0-4D69-AC79-5A17EDDF0641}"/>
              </a:ext>
            </a:extLst>
          </p:cNvPr>
          <p:cNvSpPr>
            <a:spLocks noGrp="1"/>
          </p:cNvSpPr>
          <p:nvPr>
            <p:ph idx="1"/>
          </p:nvPr>
        </p:nvSpPr>
        <p:spPr/>
        <p:txBody>
          <a:bodyPr/>
          <a:lstStyle/>
          <a:p>
            <a:endParaRPr lang="en-GB"/>
          </a:p>
        </p:txBody>
      </p:sp>
      <p:pic>
        <p:nvPicPr>
          <p:cNvPr id="4" name="Picture 3" descr="Powerpoint-01.jpg">
            <a:extLst>
              <a:ext uri="{FF2B5EF4-FFF2-40B4-BE49-F238E27FC236}">
                <a16:creationId xmlns:a16="http://schemas.microsoft.com/office/drawing/2014/main" id="{82B9DD7C-05AB-4EBE-8BE5-40B383321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
            <a:ext cx="9144000" cy="6857464"/>
          </a:xfrm>
          <a:prstGeom prst="rect">
            <a:avLst/>
          </a:prstGeom>
        </p:spPr>
      </p:pic>
      <p:sp>
        <p:nvSpPr>
          <p:cNvPr id="5" name="TextBox 4">
            <a:extLst>
              <a:ext uri="{FF2B5EF4-FFF2-40B4-BE49-F238E27FC236}">
                <a16:creationId xmlns:a16="http://schemas.microsoft.com/office/drawing/2014/main" id="{F83640AB-53EA-4644-A840-B12264CD11DC}"/>
              </a:ext>
            </a:extLst>
          </p:cNvPr>
          <p:cNvSpPr txBox="1"/>
          <p:nvPr/>
        </p:nvSpPr>
        <p:spPr>
          <a:xfrm>
            <a:off x="575556" y="2636912"/>
            <a:ext cx="7992888" cy="4955203"/>
          </a:xfrm>
          <a:prstGeom prst="rect">
            <a:avLst/>
          </a:prstGeom>
          <a:noFill/>
        </p:spPr>
        <p:txBody>
          <a:bodyPr wrap="square" lIns="91440" tIns="45720" rIns="91440" bIns="45720" rtlCol="0" anchor="t">
            <a:spAutoFit/>
          </a:bodyPr>
          <a:lstStyle/>
          <a:p>
            <a:pPr algn="ctr"/>
            <a:r>
              <a:rPr lang="en-GB" sz="4400" dirty="0">
                <a:solidFill>
                  <a:prstClr val="black"/>
                </a:solidFill>
              </a:rPr>
              <a:t>Mr Ravenscroft, Miss Lamey, </a:t>
            </a:r>
          </a:p>
          <a:p>
            <a:pPr algn="ctr"/>
            <a:r>
              <a:rPr lang="en-GB" sz="4400" dirty="0">
                <a:solidFill>
                  <a:prstClr val="black"/>
                </a:solidFill>
              </a:rPr>
              <a:t> Mr Hetherington &amp; </a:t>
            </a:r>
          </a:p>
          <a:p>
            <a:pPr algn="ctr"/>
            <a:r>
              <a:rPr lang="en-GB" sz="4400" dirty="0">
                <a:solidFill>
                  <a:prstClr val="black"/>
                </a:solidFill>
              </a:rPr>
              <a:t>Mrs Knowles</a:t>
            </a:r>
          </a:p>
          <a:p>
            <a:pPr algn="ctr"/>
            <a:endParaRPr lang="en-GB" sz="4400" dirty="0">
              <a:solidFill>
                <a:prstClr val="black"/>
              </a:solidFill>
            </a:endParaRPr>
          </a:p>
          <a:p>
            <a:pPr algn="ctr"/>
            <a:endParaRPr lang="en-GB" sz="4400" dirty="0">
              <a:solidFill>
                <a:prstClr val="black"/>
              </a:solidFill>
            </a:endParaRPr>
          </a:p>
          <a:p>
            <a:endParaRPr lang="en-GB" sz="3200" b="1" u="sng" dirty="0">
              <a:solidFill>
                <a:prstClr val="black"/>
              </a:solidFill>
            </a:endParaRPr>
          </a:p>
          <a:p>
            <a:endParaRPr lang="en-GB" sz="3200" dirty="0">
              <a:solidFill>
                <a:prstClr val="black"/>
              </a:solidFill>
            </a:endParaRPr>
          </a:p>
          <a:p>
            <a:r>
              <a:rPr lang="en-GB" sz="3200" dirty="0"/>
              <a:t>	</a:t>
            </a:r>
          </a:p>
        </p:txBody>
      </p:sp>
    </p:spTree>
    <p:extLst>
      <p:ext uri="{BB962C8B-B14F-4D97-AF65-F5344CB8AC3E}">
        <p14:creationId xmlns:p14="http://schemas.microsoft.com/office/powerpoint/2010/main" val="3912787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3346187" y="3317906"/>
            <a:ext cx="4847038" cy="1599722"/>
          </a:xfrm>
        </p:spPr>
        <p:txBody>
          <a:bodyPr/>
          <a:lstStyle/>
          <a:p>
            <a:r>
              <a:rPr lang="en-GB" sz="3600" b="1" dirty="0">
                <a:latin typeface="Century Gothic" panose="020B0502020202020204" pitchFamily="34" charset="0"/>
              </a:rPr>
              <a:t>Attendance</a:t>
            </a:r>
          </a:p>
        </p:txBody>
      </p:sp>
      <p:sp>
        <p:nvSpPr>
          <p:cNvPr id="3" name="Subtitle 2"/>
          <p:cNvSpPr>
            <a:spLocks noGrp="1"/>
          </p:cNvSpPr>
          <p:nvPr>
            <p:ph type="subTitle" idx="1"/>
          </p:nvPr>
        </p:nvSpPr>
        <p:spPr>
          <a:xfrm rot="20614724">
            <a:off x="-716061" y="4379549"/>
            <a:ext cx="5063376" cy="1040845"/>
          </a:xfrm>
        </p:spPr>
        <p:txBody>
          <a:bodyPr anchor="ctr">
            <a:normAutofit/>
          </a:bodyPr>
          <a:lstStyle/>
          <a:p>
            <a:r>
              <a:rPr lang="en-GB" sz="2800" dirty="0"/>
              <a:t>Parental</a:t>
            </a:r>
          </a:p>
          <a:p>
            <a:r>
              <a:rPr lang="en-GB" sz="2800" dirty="0"/>
              <a:t>Support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0269" y="332656"/>
            <a:ext cx="4655987" cy="1368152"/>
          </a:xfrm>
          <a:prstGeom prst="rect">
            <a:avLst/>
          </a:prstGeom>
        </p:spPr>
      </p:pic>
    </p:spTree>
    <p:extLst>
      <p:ext uri="{BB962C8B-B14F-4D97-AF65-F5344CB8AC3E}">
        <p14:creationId xmlns:p14="http://schemas.microsoft.com/office/powerpoint/2010/main" val="1140366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39552" y="1268760"/>
            <a:ext cx="7992888" cy="4401205"/>
          </a:xfrm>
          <a:prstGeom prst="rect">
            <a:avLst/>
          </a:prstGeom>
          <a:noFill/>
        </p:spPr>
        <p:txBody>
          <a:bodyPr wrap="square" rtlCol="0">
            <a:spAutoFit/>
          </a:bodyPr>
          <a:lstStyle/>
          <a:p>
            <a:r>
              <a:rPr lang="en-GB" sz="2800" dirty="0"/>
              <a:t>ATTENDANCE </a:t>
            </a:r>
          </a:p>
          <a:p>
            <a:endParaRPr lang="en-GB" sz="2800" dirty="0"/>
          </a:p>
          <a:p>
            <a:pPr marL="171450" indent="-171450">
              <a:buFont typeface="Arial" panose="020B0604020202020204" pitchFamily="34" charset="0"/>
              <a:buChar char="•"/>
            </a:pPr>
            <a:r>
              <a:rPr lang="en-GB" sz="2800" dirty="0"/>
              <a:t>90% attendance over 5 years of secondary school  </a:t>
            </a:r>
            <a:r>
              <a:rPr lang="en-GB" sz="2800" b="1" dirty="0"/>
              <a:t>=</a:t>
            </a:r>
            <a:r>
              <a:rPr lang="en-GB" sz="2800" dirty="0"/>
              <a:t>  </a:t>
            </a:r>
            <a:r>
              <a:rPr lang="en-GB" sz="2800" b="1" dirty="0"/>
              <a:t>½ a school year missed</a:t>
            </a:r>
          </a:p>
          <a:p>
            <a:endParaRPr lang="en-GB" sz="2800" b="1" dirty="0"/>
          </a:p>
          <a:p>
            <a:pPr marL="171450" indent="-171450">
              <a:buFont typeface="Arial" panose="020B0604020202020204" pitchFamily="34" charset="0"/>
              <a:buChar char="•"/>
            </a:pPr>
            <a:r>
              <a:rPr lang="en-GB" sz="2800" dirty="0"/>
              <a:t>17 missed school days a year </a:t>
            </a:r>
            <a:r>
              <a:rPr lang="en-GB" sz="2800" b="1" dirty="0"/>
              <a:t>=  One GCSE grade DROP in achievement over all subjects. </a:t>
            </a:r>
          </a:p>
          <a:p>
            <a:pPr algn="ctr"/>
            <a:endParaRPr lang="en-GB" sz="2800" b="1" dirty="0"/>
          </a:p>
          <a:p>
            <a:pPr algn="ctr"/>
            <a:r>
              <a:rPr lang="en-GB" sz="2800" b="1" dirty="0"/>
              <a:t>The greater the attendance the greater the achievement</a:t>
            </a:r>
            <a:r>
              <a:rPr lang="en-GB" sz="2800" dirty="0"/>
              <a:t>.</a:t>
            </a:r>
            <a:endParaRPr lang="en-GB" sz="2800" dirty="0">
              <a:solidFill>
                <a:prstClr val="black"/>
              </a:solidFill>
            </a:endParaRPr>
          </a:p>
        </p:txBody>
      </p:sp>
    </p:spTree>
    <p:extLst>
      <p:ext uri="{BB962C8B-B14F-4D97-AF65-F5344CB8AC3E}">
        <p14:creationId xmlns:p14="http://schemas.microsoft.com/office/powerpoint/2010/main" val="4023955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1B0D7-A5A0-62F0-762F-56AB50055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7CC518-3E9C-9972-C2D1-371F1123CAAD}"/>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2C0BDDF6-B0C2-CC28-D958-3313C146A4FF}"/>
              </a:ext>
            </a:extLst>
          </p:cNvPr>
          <p:cNvSpPr>
            <a:spLocks noGrp="1"/>
          </p:cNvSpPr>
          <p:nvPr>
            <p:ph type="subTitle" idx="1"/>
          </p:nvPr>
        </p:nvSpPr>
        <p:spPr/>
        <p:txBody>
          <a:bodyPr/>
          <a:lstStyle/>
          <a:p>
            <a:endParaRPr lang="en-GB"/>
          </a:p>
        </p:txBody>
      </p:sp>
      <p:pic>
        <p:nvPicPr>
          <p:cNvPr id="4" name="Picture 3" descr="Powerpoint-01.jpg">
            <a:extLst>
              <a:ext uri="{FF2B5EF4-FFF2-40B4-BE49-F238E27FC236}">
                <a16:creationId xmlns:a16="http://schemas.microsoft.com/office/drawing/2014/main" id="{ED88AEBE-4413-395B-B633-8E3FC13F93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graphicFrame>
        <p:nvGraphicFramePr>
          <p:cNvPr id="6" name="Table 5">
            <a:extLst>
              <a:ext uri="{FF2B5EF4-FFF2-40B4-BE49-F238E27FC236}">
                <a16:creationId xmlns:a16="http://schemas.microsoft.com/office/drawing/2014/main" id="{59393EF8-3A1B-ACA6-626A-A63861CDE9D2}"/>
              </a:ext>
            </a:extLst>
          </p:cNvPr>
          <p:cNvGraphicFramePr>
            <a:graphicFrameLocks noGrp="1"/>
          </p:cNvGraphicFramePr>
          <p:nvPr>
            <p:extLst>
              <p:ext uri="{D42A27DB-BD31-4B8C-83A1-F6EECF244321}">
                <p14:modId xmlns:p14="http://schemas.microsoft.com/office/powerpoint/2010/main" val="1937208015"/>
              </p:ext>
            </p:extLst>
          </p:nvPr>
        </p:nvGraphicFramePr>
        <p:xfrm>
          <a:off x="1050467" y="1326416"/>
          <a:ext cx="7416825" cy="2682240"/>
        </p:xfrm>
        <a:graphic>
          <a:graphicData uri="http://schemas.openxmlformats.org/drawingml/2006/table">
            <a:tbl>
              <a:tblPr firstRow="1" bandRow="1">
                <a:tableStyleId>{5C22544A-7EE6-4342-B048-85BDC9FD1C3A}</a:tableStyleId>
              </a:tblPr>
              <a:tblGrid>
                <a:gridCol w="1776299">
                  <a:extLst>
                    <a:ext uri="{9D8B030D-6E8A-4147-A177-3AD203B41FA5}">
                      <a16:colId xmlns:a16="http://schemas.microsoft.com/office/drawing/2014/main" val="2390128204"/>
                    </a:ext>
                  </a:extLst>
                </a:gridCol>
                <a:gridCol w="1308851">
                  <a:extLst>
                    <a:ext uri="{9D8B030D-6E8A-4147-A177-3AD203B41FA5}">
                      <a16:colId xmlns:a16="http://schemas.microsoft.com/office/drawing/2014/main" val="2955622266"/>
                    </a:ext>
                  </a:extLst>
                </a:gridCol>
                <a:gridCol w="1371178">
                  <a:extLst>
                    <a:ext uri="{9D8B030D-6E8A-4147-A177-3AD203B41FA5}">
                      <a16:colId xmlns:a16="http://schemas.microsoft.com/office/drawing/2014/main" val="2712548412"/>
                    </a:ext>
                  </a:extLst>
                </a:gridCol>
                <a:gridCol w="1246525">
                  <a:extLst>
                    <a:ext uri="{9D8B030D-6E8A-4147-A177-3AD203B41FA5}">
                      <a16:colId xmlns:a16="http://schemas.microsoft.com/office/drawing/2014/main" val="2508624541"/>
                    </a:ext>
                  </a:extLst>
                </a:gridCol>
                <a:gridCol w="1713972">
                  <a:extLst>
                    <a:ext uri="{9D8B030D-6E8A-4147-A177-3AD203B41FA5}">
                      <a16:colId xmlns:a16="http://schemas.microsoft.com/office/drawing/2014/main" val="3749485283"/>
                    </a:ext>
                  </a:extLst>
                </a:gridCol>
              </a:tblGrid>
              <a:tr h="549539">
                <a:tc>
                  <a:txBody>
                    <a:bodyPr/>
                    <a:lstStyle/>
                    <a:p>
                      <a:r>
                        <a:rPr lang="en-GB" sz="2000" b="1" dirty="0">
                          <a:solidFill>
                            <a:schemeClr val="tx1"/>
                          </a:solidFill>
                          <a:latin typeface="Aptos" panose="020B0004020202020204" pitchFamily="34" charset="0"/>
                        </a:rPr>
                        <a:t>Attendance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GB" sz="2000" b="1">
                          <a:solidFill>
                            <a:schemeClr val="tx1"/>
                          </a:solidFill>
                          <a:latin typeface="Aptos" panose="020B0004020202020204" pitchFamily="34" charset="0"/>
                        </a:rPr>
                        <a:t>7+</a:t>
                      </a:r>
                    </a:p>
                    <a:p>
                      <a:pPr algn="ctr"/>
                      <a:r>
                        <a:rPr lang="en-GB" sz="2000" b="1" err="1">
                          <a:solidFill>
                            <a:schemeClr val="tx1"/>
                          </a:solidFill>
                          <a:latin typeface="Aptos" panose="020B0004020202020204" pitchFamily="34" charset="0"/>
                        </a:rPr>
                        <a:t>EngMa</a:t>
                      </a:r>
                      <a:endParaRPr lang="en-GB" sz="2000" b="1">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GB" sz="2000" b="1">
                          <a:solidFill>
                            <a:schemeClr val="tx1"/>
                          </a:solidFill>
                          <a:latin typeface="Aptos" panose="020B0004020202020204" pitchFamily="34" charset="0"/>
                        </a:rPr>
                        <a:t>5+</a:t>
                      </a:r>
                    </a:p>
                    <a:p>
                      <a:pPr algn="ctr"/>
                      <a:r>
                        <a:rPr lang="en-GB" sz="2000" b="1" err="1">
                          <a:solidFill>
                            <a:schemeClr val="tx1"/>
                          </a:solidFill>
                          <a:latin typeface="Aptos" panose="020B0004020202020204" pitchFamily="34" charset="0"/>
                        </a:rPr>
                        <a:t>EngMa</a:t>
                      </a:r>
                      <a:endParaRPr lang="en-GB" sz="2000" b="1">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GB" sz="2000" b="1">
                          <a:solidFill>
                            <a:schemeClr val="tx1"/>
                          </a:solidFill>
                          <a:latin typeface="Aptos" panose="020B0004020202020204" pitchFamily="34" charset="0"/>
                        </a:rPr>
                        <a:t>4+</a:t>
                      </a:r>
                    </a:p>
                    <a:p>
                      <a:pPr algn="ctr"/>
                      <a:r>
                        <a:rPr lang="en-GB" sz="2000" b="1" err="1">
                          <a:solidFill>
                            <a:schemeClr val="tx1"/>
                          </a:solidFill>
                          <a:latin typeface="Aptos" panose="020B0004020202020204" pitchFamily="34" charset="0"/>
                        </a:rPr>
                        <a:t>EngMa</a:t>
                      </a:r>
                      <a:endParaRPr lang="en-GB" sz="2000" b="1">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GB" sz="2000" b="1">
                          <a:solidFill>
                            <a:schemeClr val="tx1"/>
                          </a:solidFill>
                          <a:latin typeface="Aptos" panose="020B0004020202020204" pitchFamily="34" charset="0"/>
                        </a:rPr>
                        <a:t>Attainment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985714286"/>
                  </a:ext>
                </a:extLst>
              </a:tr>
              <a:tr h="310609">
                <a:tc>
                  <a:txBody>
                    <a:bodyPr/>
                    <a:lstStyle/>
                    <a:p>
                      <a:r>
                        <a:rPr lang="en-GB" sz="2000">
                          <a:solidFill>
                            <a:schemeClr val="tx1"/>
                          </a:solidFill>
                          <a:latin typeface="Aptos" panose="020B000402020202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30.4%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82.6%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91.3%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59.07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6196851"/>
                  </a:ext>
                </a:extLst>
              </a:tr>
              <a:tr h="310609">
                <a:tc>
                  <a:txBody>
                    <a:bodyPr/>
                    <a:lstStyle/>
                    <a:p>
                      <a:r>
                        <a:rPr lang="en-GB" sz="2000">
                          <a:solidFill>
                            <a:schemeClr val="tx1"/>
                          </a:solidFill>
                          <a:latin typeface="Aptos" panose="020B0004020202020204" pitchFamily="34" charset="0"/>
                        </a:rPr>
                        <a:t>95 – 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20.9%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64.5%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81.8%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55.17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664854"/>
                  </a:ext>
                </a:extLst>
              </a:tr>
              <a:tr h="310609">
                <a:tc>
                  <a:txBody>
                    <a:bodyPr/>
                    <a:lstStyle/>
                    <a:p>
                      <a:r>
                        <a:rPr lang="en-GB" sz="2000">
                          <a:solidFill>
                            <a:schemeClr val="tx1"/>
                          </a:solidFill>
                          <a:latin typeface="Aptos" panose="020B0004020202020204" pitchFamily="34" charset="0"/>
                        </a:rPr>
                        <a:t>90 – 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45.6%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66.2%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000">
                          <a:solidFill>
                            <a:schemeClr val="tx1"/>
                          </a:solidFill>
                          <a:latin typeface="Aptos" panose="020B0004020202020204" pitchFamily="34" charset="0"/>
                        </a:rPr>
                        <a:t>46.18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29568020"/>
                  </a:ext>
                </a:extLst>
              </a:tr>
              <a:tr h="310609">
                <a:tc>
                  <a:txBody>
                    <a:bodyPr/>
                    <a:lstStyle/>
                    <a:p>
                      <a:r>
                        <a:rPr lang="en-GB" sz="2000">
                          <a:solidFill>
                            <a:schemeClr val="tx1"/>
                          </a:solidFill>
                          <a:latin typeface="Aptos" panose="020B0004020202020204" pitchFamily="34" charset="0"/>
                        </a:rPr>
                        <a:t>51 – 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48.5%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39.77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9623198"/>
                  </a:ext>
                </a:extLst>
              </a:tr>
              <a:tr h="310609">
                <a:tc>
                  <a:txBody>
                    <a:bodyPr/>
                    <a:lstStyle/>
                    <a:p>
                      <a:r>
                        <a:rPr lang="en-GB" sz="2000">
                          <a:solidFill>
                            <a:schemeClr val="tx1"/>
                          </a:solidFill>
                          <a:latin typeface="Aptos" panose="020B0004020202020204" pitchFamily="34" charset="0"/>
                        </a:rPr>
                        <a:t>50% or below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a:solidFill>
                            <a:schemeClr val="tx1"/>
                          </a:solidFill>
                          <a:latin typeface="Aptos" panose="020B0004020202020204" pitchFamily="34" charset="0"/>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ptos" panose="020B0004020202020204" pitchFamily="34" charset="0"/>
                        </a:rPr>
                        <a:t>21.30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7740427"/>
                  </a:ext>
                </a:extLst>
              </a:tr>
            </a:tbl>
          </a:graphicData>
        </a:graphic>
      </p:graphicFrame>
      <p:sp>
        <p:nvSpPr>
          <p:cNvPr id="8" name="TextBox 7">
            <a:extLst>
              <a:ext uri="{FF2B5EF4-FFF2-40B4-BE49-F238E27FC236}">
                <a16:creationId xmlns:a16="http://schemas.microsoft.com/office/drawing/2014/main" id="{C07CD8C9-E50A-C8C4-3401-6AE314B71064}"/>
              </a:ext>
            </a:extLst>
          </p:cNvPr>
          <p:cNvSpPr txBox="1"/>
          <p:nvPr/>
        </p:nvSpPr>
        <p:spPr>
          <a:xfrm>
            <a:off x="580125" y="4162335"/>
            <a:ext cx="7983750" cy="1200329"/>
          </a:xfrm>
          <a:prstGeom prst="rect">
            <a:avLst/>
          </a:prstGeom>
          <a:noFill/>
        </p:spPr>
        <p:txBody>
          <a:bodyPr wrap="square" rtlCol="0">
            <a:spAutoFit/>
          </a:bodyPr>
          <a:lstStyle/>
          <a:p>
            <a:pPr algn="ctr"/>
            <a:r>
              <a:rPr lang="en-GB" sz="2400" dirty="0">
                <a:latin typeface="Aptos" panose="020B0004020202020204" pitchFamily="34" charset="0"/>
              </a:rPr>
              <a:t>Our students with 95–99% attendance achieved, on average, almost one grade higher across their Attainment 8 subjects than those with 90–94% attendance.</a:t>
            </a:r>
          </a:p>
        </p:txBody>
      </p:sp>
    </p:spTree>
    <p:extLst>
      <p:ext uri="{BB962C8B-B14F-4D97-AF65-F5344CB8AC3E}">
        <p14:creationId xmlns:p14="http://schemas.microsoft.com/office/powerpoint/2010/main" val="4021165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6" name="TextBox 5"/>
          <p:cNvSpPr txBox="1"/>
          <p:nvPr/>
        </p:nvSpPr>
        <p:spPr>
          <a:xfrm>
            <a:off x="539552" y="1280368"/>
            <a:ext cx="7992888" cy="2492990"/>
          </a:xfrm>
          <a:prstGeom prst="rect">
            <a:avLst/>
          </a:prstGeom>
          <a:noFill/>
        </p:spPr>
        <p:txBody>
          <a:bodyPr wrap="square" rtlCol="0">
            <a:spAutoFit/>
          </a:bodyPr>
          <a:lstStyle/>
          <a:p>
            <a:r>
              <a:rPr lang="en-GB" sz="2800" b="1" u="sng" dirty="0">
                <a:solidFill>
                  <a:prstClr val="black"/>
                </a:solidFill>
              </a:rPr>
              <a:t>Keeping you informed about your child’s progress</a:t>
            </a:r>
          </a:p>
          <a:p>
            <a:r>
              <a:rPr lang="en-GB" sz="3200" dirty="0"/>
              <a:t> </a:t>
            </a:r>
            <a:endParaRPr lang="en-GB" sz="3200" dirty="0">
              <a:solidFill>
                <a:prstClr val="black"/>
              </a:solidFill>
            </a:endParaRPr>
          </a:p>
          <a:p>
            <a:pPr marL="457200" indent="-457200">
              <a:buFont typeface="Arial" panose="020B0604020202020204" pitchFamily="34" charset="0"/>
              <a:buChar char="•"/>
            </a:pPr>
            <a:endParaRPr lang="en-GB" sz="3200" dirty="0">
              <a:solidFill>
                <a:prstClr val="black"/>
              </a:solidFill>
            </a:endParaRPr>
          </a:p>
          <a:p>
            <a:pPr marL="457200" indent="-457200">
              <a:buFont typeface="Arial" panose="020B0604020202020204" pitchFamily="34" charset="0"/>
              <a:buChar char="•"/>
            </a:pPr>
            <a:endParaRPr lang="en-GB" sz="3200" dirty="0">
              <a:solidFill>
                <a:prstClr val="black"/>
              </a:solidFill>
            </a:endParaRPr>
          </a:p>
          <a:p>
            <a:r>
              <a:rPr lang="en-GB" sz="3200" dirty="0"/>
              <a:t>	</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081" y="2060848"/>
            <a:ext cx="8517829" cy="4479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a16="http://schemas.microsoft.com/office/drawing/2014/main" id="{43126D3E-B020-150C-7591-88131EF2F6C3}"/>
              </a:ext>
            </a:extLst>
          </p:cNvPr>
          <p:cNvSpPr/>
          <p:nvPr/>
        </p:nvSpPr>
        <p:spPr>
          <a:xfrm>
            <a:off x="2290893" y="1743823"/>
            <a:ext cx="2304256" cy="1109113"/>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Effort score has been replaced with Attitude to Learning</a:t>
            </a:r>
          </a:p>
        </p:txBody>
      </p:sp>
      <p:sp>
        <p:nvSpPr>
          <p:cNvPr id="9" name="Rectangle 8">
            <a:extLst>
              <a:ext uri="{FF2B5EF4-FFF2-40B4-BE49-F238E27FC236}">
                <a16:creationId xmlns:a16="http://schemas.microsoft.com/office/drawing/2014/main" id="{0A5CDC4C-7147-C142-1CBF-F11D29B6207F}"/>
              </a:ext>
            </a:extLst>
          </p:cNvPr>
          <p:cNvSpPr/>
          <p:nvPr/>
        </p:nvSpPr>
        <p:spPr>
          <a:xfrm>
            <a:off x="277081" y="2565669"/>
            <a:ext cx="1126567" cy="2872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DB49BA4-2B62-5552-CA72-BE2B14178F7C}"/>
              </a:ext>
            </a:extLst>
          </p:cNvPr>
          <p:cNvSpPr/>
          <p:nvPr/>
        </p:nvSpPr>
        <p:spPr>
          <a:xfrm>
            <a:off x="438159" y="3169961"/>
            <a:ext cx="2045609" cy="2528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3312F8CC-234A-34F5-D504-3CBBC6ABADDB}"/>
              </a:ext>
            </a:extLst>
          </p:cNvPr>
          <p:cNvPicPr>
            <a:picLocks noChangeAspect="1"/>
          </p:cNvPicPr>
          <p:nvPr/>
        </p:nvPicPr>
        <p:blipFill>
          <a:blip r:embed="rId5"/>
          <a:srcRect l="18166" t="16763" r="59451" b="29670"/>
          <a:stretch>
            <a:fillRect/>
          </a:stretch>
        </p:blipFill>
        <p:spPr>
          <a:xfrm>
            <a:off x="4613153" y="1743823"/>
            <a:ext cx="3956331" cy="5029723"/>
          </a:xfrm>
          <a:prstGeom prst="rect">
            <a:avLst/>
          </a:prstGeom>
        </p:spPr>
      </p:pic>
      <p:sp>
        <p:nvSpPr>
          <p:cNvPr id="13" name="Arrow: Right 12">
            <a:extLst>
              <a:ext uri="{FF2B5EF4-FFF2-40B4-BE49-F238E27FC236}">
                <a16:creationId xmlns:a16="http://schemas.microsoft.com/office/drawing/2014/main" id="{FBCEED21-B8FF-4FB7-BE81-6B8EB6BFA9FF}"/>
              </a:ext>
            </a:extLst>
          </p:cNvPr>
          <p:cNvSpPr/>
          <p:nvPr/>
        </p:nvSpPr>
        <p:spPr>
          <a:xfrm>
            <a:off x="4572000" y="2420888"/>
            <a:ext cx="2592288" cy="288032"/>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520020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58689-48EF-60BD-7BB9-451769B1903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4BD7DB6-6825-1C75-14C2-94858C38A225}"/>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7CB3CDB6-E335-81EC-2E04-53472CBB34D8}"/>
              </a:ext>
            </a:extLst>
          </p:cNvPr>
          <p:cNvPicPr>
            <a:picLocks noChangeAspect="1"/>
          </p:cNvPicPr>
          <p:nvPr/>
        </p:nvPicPr>
        <p:blipFill>
          <a:blip r:embed="rId2"/>
          <a:stretch>
            <a:fillRect/>
          </a:stretch>
        </p:blipFill>
        <p:spPr>
          <a:xfrm>
            <a:off x="1250156" y="960062"/>
            <a:ext cx="6643688" cy="4937876"/>
          </a:xfrm>
          <a:prstGeom prst="rect">
            <a:avLst/>
          </a:prstGeom>
        </p:spPr>
      </p:pic>
      <p:pic>
        <p:nvPicPr>
          <p:cNvPr id="4" name="Picture 3">
            <a:extLst>
              <a:ext uri="{FF2B5EF4-FFF2-40B4-BE49-F238E27FC236}">
                <a16:creationId xmlns:a16="http://schemas.microsoft.com/office/drawing/2014/main" id="{34B343D6-FA38-C4F8-F72F-8D1852D110EB}"/>
              </a:ext>
            </a:extLst>
          </p:cNvPr>
          <p:cNvPicPr>
            <a:picLocks noChangeAspect="1"/>
          </p:cNvPicPr>
          <p:nvPr/>
        </p:nvPicPr>
        <p:blipFill>
          <a:blip r:embed="rId3"/>
          <a:stretch>
            <a:fillRect/>
          </a:stretch>
        </p:blipFill>
        <p:spPr>
          <a:xfrm>
            <a:off x="0" y="0"/>
            <a:ext cx="9144000" cy="6857999"/>
          </a:xfrm>
          <a:prstGeom prst="rect">
            <a:avLst/>
          </a:prstGeom>
        </p:spPr>
      </p:pic>
      <p:pic>
        <p:nvPicPr>
          <p:cNvPr id="8" name="Picture 7">
            <a:extLst>
              <a:ext uri="{FF2B5EF4-FFF2-40B4-BE49-F238E27FC236}">
                <a16:creationId xmlns:a16="http://schemas.microsoft.com/office/drawing/2014/main" id="{68CD53EE-F8C4-F935-05D7-BAD0D053E5D7}"/>
              </a:ext>
            </a:extLst>
          </p:cNvPr>
          <p:cNvPicPr>
            <a:picLocks noChangeAspect="1"/>
          </p:cNvPicPr>
          <p:nvPr/>
        </p:nvPicPr>
        <p:blipFill>
          <a:blip r:embed="rId4"/>
          <a:srcRect l="26375" t="38141" r="26375" b="19953"/>
          <a:stretch>
            <a:fillRect/>
          </a:stretch>
        </p:blipFill>
        <p:spPr>
          <a:xfrm>
            <a:off x="19910" y="1000090"/>
            <a:ext cx="9196055" cy="4525963"/>
          </a:xfrm>
          <a:prstGeom prst="rect">
            <a:avLst/>
          </a:prstGeom>
        </p:spPr>
      </p:pic>
    </p:spTree>
    <p:extLst>
      <p:ext uri="{BB962C8B-B14F-4D97-AF65-F5344CB8AC3E}">
        <p14:creationId xmlns:p14="http://schemas.microsoft.com/office/powerpoint/2010/main" val="919435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3AD64-6CC1-3F98-1ABF-F3709B25EF9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AB16505-E7D3-0C51-6700-754E8B902BF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F3F7C33A-B6CF-4944-5B6A-6BA4312286FC}"/>
              </a:ext>
            </a:extLst>
          </p:cNvPr>
          <p:cNvPicPr>
            <a:picLocks noChangeAspect="1"/>
          </p:cNvPicPr>
          <p:nvPr/>
        </p:nvPicPr>
        <p:blipFill>
          <a:blip r:embed="rId2"/>
          <a:stretch>
            <a:fillRect/>
          </a:stretch>
        </p:blipFill>
        <p:spPr>
          <a:xfrm>
            <a:off x="0" y="0"/>
            <a:ext cx="9144000" cy="6857999"/>
          </a:xfrm>
          <a:prstGeom prst="rect">
            <a:avLst/>
          </a:prstGeom>
        </p:spPr>
      </p:pic>
      <p:pic>
        <p:nvPicPr>
          <p:cNvPr id="7" name="Picture 6">
            <a:extLst>
              <a:ext uri="{FF2B5EF4-FFF2-40B4-BE49-F238E27FC236}">
                <a16:creationId xmlns:a16="http://schemas.microsoft.com/office/drawing/2014/main" id="{85597C13-4340-6F11-308F-618434ED2ACA}"/>
              </a:ext>
            </a:extLst>
          </p:cNvPr>
          <p:cNvPicPr>
            <a:picLocks noChangeAspect="1"/>
          </p:cNvPicPr>
          <p:nvPr/>
        </p:nvPicPr>
        <p:blipFill>
          <a:blip r:embed="rId3"/>
          <a:srcRect l="19288" t="18505" r="5900" b="17389"/>
          <a:stretch>
            <a:fillRect/>
          </a:stretch>
        </p:blipFill>
        <p:spPr>
          <a:xfrm>
            <a:off x="34432" y="1124744"/>
            <a:ext cx="9079113" cy="4525962"/>
          </a:xfrm>
          <a:prstGeom prst="rect">
            <a:avLst/>
          </a:prstGeom>
        </p:spPr>
      </p:pic>
    </p:spTree>
    <p:extLst>
      <p:ext uri="{BB962C8B-B14F-4D97-AF65-F5344CB8AC3E}">
        <p14:creationId xmlns:p14="http://schemas.microsoft.com/office/powerpoint/2010/main" val="3390987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p>
        </p:txBody>
      </p:sp>
      <p:sp>
        <p:nvSpPr>
          <p:cNvPr id="6" name="Content Placeholder 5"/>
          <p:cNvSpPr>
            <a:spLocks noGrp="1"/>
          </p:cNvSpPr>
          <p:nvPr>
            <p:ph sz="half" idx="1"/>
          </p:nvPr>
        </p:nvSpPr>
        <p:spPr/>
        <p:txBody>
          <a:bodyPr/>
          <a:lstStyle/>
          <a:p>
            <a:endParaRPr lang="en-GB"/>
          </a:p>
        </p:txBody>
      </p:sp>
      <p:sp>
        <p:nvSpPr>
          <p:cNvPr id="9" name="Content Placeholder 8"/>
          <p:cNvSpPr>
            <a:spLocks noGrp="1"/>
          </p:cNvSpPr>
          <p:nvPr>
            <p:ph sz="half" idx="2"/>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384"/>
            <a:ext cx="9144000" cy="6857464"/>
          </a:xfrm>
          <a:prstGeom prst="rect">
            <a:avLst/>
          </a:prstGeom>
        </p:spPr>
      </p:pic>
      <p:sp>
        <p:nvSpPr>
          <p:cNvPr id="7" name="TextBox 6"/>
          <p:cNvSpPr txBox="1"/>
          <p:nvPr/>
        </p:nvSpPr>
        <p:spPr>
          <a:xfrm>
            <a:off x="457200" y="533381"/>
            <a:ext cx="1728192" cy="523220"/>
          </a:xfrm>
          <a:prstGeom prst="rect">
            <a:avLst/>
          </a:prstGeom>
          <a:solidFill>
            <a:schemeClr val="bg1"/>
          </a:solidFill>
          <a:ln w="28575">
            <a:solidFill>
              <a:schemeClr val="tx1"/>
            </a:solidFill>
          </a:ln>
        </p:spPr>
        <p:txBody>
          <a:bodyPr wrap="square" rtlCol="0">
            <a:spAutoFit/>
          </a:bodyPr>
          <a:lstStyle/>
          <a:p>
            <a:r>
              <a:rPr lang="en-GB" sz="2800" b="1" dirty="0"/>
              <a:t>Key dates</a:t>
            </a:r>
          </a:p>
        </p:txBody>
      </p:sp>
      <p:sp>
        <p:nvSpPr>
          <p:cNvPr id="8" name="TextBox 7"/>
          <p:cNvSpPr txBox="1"/>
          <p:nvPr/>
        </p:nvSpPr>
        <p:spPr>
          <a:xfrm>
            <a:off x="463823" y="1072732"/>
            <a:ext cx="8383757" cy="5062924"/>
          </a:xfrm>
          <a:prstGeom prst="rect">
            <a:avLst/>
          </a:prstGeom>
          <a:solidFill>
            <a:schemeClr val="bg1"/>
          </a:solidFill>
        </p:spPr>
        <p:txBody>
          <a:bodyPr wrap="square" lIns="91440" tIns="45720" rIns="91440" bIns="45720" rtlCol="0" anchor="t">
            <a:spAutoFit/>
          </a:bodyPr>
          <a:lstStyle/>
          <a:p>
            <a:r>
              <a:rPr lang="en-GB" sz="1700" b="1" dirty="0"/>
              <a:t>8th  September </a:t>
            </a:r>
            <a:r>
              <a:rPr lang="en-GB" sz="1700" dirty="0"/>
              <a:t>– Parent Information Evening 1</a:t>
            </a:r>
          </a:p>
          <a:p>
            <a:r>
              <a:rPr lang="en-GB" sz="1700" b="1" dirty="0"/>
              <a:t>17th – 19th September- </a:t>
            </a:r>
            <a:r>
              <a:rPr lang="en-GB" sz="1700" dirty="0"/>
              <a:t>Silver D of E Practice Expedition Peak District</a:t>
            </a:r>
            <a:endParaRPr lang="en-GB" sz="1700">
              <a:ea typeface="Calibri"/>
              <a:cs typeface="Calibri"/>
            </a:endParaRPr>
          </a:p>
          <a:p>
            <a:r>
              <a:rPr lang="en-GB" sz="1700" b="1" dirty="0">
                <a:highlight>
                  <a:srgbClr val="00FF00"/>
                </a:highlight>
                <a:ea typeface="Calibri"/>
                <a:cs typeface="Calibri"/>
              </a:rPr>
              <a:t>21st September - </a:t>
            </a:r>
            <a:r>
              <a:rPr lang="en-GB" sz="1700" dirty="0">
                <a:highlight>
                  <a:srgbClr val="00FF00"/>
                </a:highlight>
                <a:ea typeface="Calibri"/>
                <a:cs typeface="Calibri"/>
              </a:rPr>
              <a:t>Intervention starts every Monday until November Mocks in form time</a:t>
            </a:r>
          </a:p>
          <a:p>
            <a:r>
              <a:rPr lang="en-GB" sz="1700" b="1" dirty="0">
                <a:ea typeface="Calibri"/>
                <a:cs typeface="Calibri"/>
              </a:rPr>
              <a:t>22nd September</a:t>
            </a:r>
            <a:r>
              <a:rPr lang="en-GB" sz="1700" dirty="0">
                <a:ea typeface="Calibri"/>
                <a:cs typeface="Calibri"/>
              </a:rPr>
              <a:t> – Open evening. School closes at 13.25 &amp; opens at 10am 23rd September</a:t>
            </a:r>
            <a:endParaRPr lang="en-GB" sz="1700" dirty="0"/>
          </a:p>
          <a:p>
            <a:r>
              <a:rPr lang="en-GB" sz="1700" b="1" dirty="0"/>
              <a:t>2nd October- </a:t>
            </a:r>
            <a:r>
              <a:rPr lang="en-GB" sz="1700" dirty="0"/>
              <a:t>Teacher training day</a:t>
            </a:r>
          </a:p>
          <a:p>
            <a:r>
              <a:rPr lang="en-GB" sz="1700" b="1" dirty="0">
                <a:solidFill>
                  <a:srgbClr val="000000"/>
                </a:solidFill>
                <a:highlight>
                  <a:srgbClr val="00FF00"/>
                </a:highlight>
              </a:rPr>
              <a:t>22nd  October </a:t>
            </a:r>
            <a:r>
              <a:rPr lang="en-GB" sz="1700" dirty="0">
                <a:solidFill>
                  <a:srgbClr val="000000"/>
                </a:solidFill>
                <a:highlight>
                  <a:srgbClr val="00FF00"/>
                </a:highlight>
              </a:rPr>
              <a:t>– Progress Reports Issued</a:t>
            </a:r>
            <a:endParaRPr lang="en-GB" sz="1700" dirty="0">
              <a:solidFill>
                <a:srgbClr val="000000"/>
              </a:solidFill>
              <a:highlight>
                <a:srgbClr val="00FF00"/>
              </a:highlight>
              <a:ea typeface="Calibri"/>
              <a:cs typeface="Calibri"/>
            </a:endParaRPr>
          </a:p>
          <a:p>
            <a:r>
              <a:rPr lang="en-GB" sz="1700" b="1" dirty="0">
                <a:highlight>
                  <a:srgbClr val="00FF00"/>
                </a:highlight>
              </a:rPr>
              <a:t>2nd November </a:t>
            </a:r>
            <a:r>
              <a:rPr lang="en-GB" sz="1700" dirty="0">
                <a:highlight>
                  <a:srgbClr val="00FF00"/>
                </a:highlight>
              </a:rPr>
              <a:t>– Y11 Mock Exams Window 1 Begins (2 weeks)</a:t>
            </a:r>
            <a:endParaRPr lang="en-GB" sz="1700" dirty="0">
              <a:highlight>
                <a:srgbClr val="00FF00"/>
              </a:highlight>
              <a:ea typeface="Calibri"/>
              <a:cs typeface="Calibri"/>
            </a:endParaRPr>
          </a:p>
          <a:p>
            <a:r>
              <a:rPr lang="en-GB" sz="1700" b="1" dirty="0">
                <a:highlight>
                  <a:srgbClr val="00FF00"/>
                </a:highlight>
              </a:rPr>
              <a:t>24th November </a:t>
            </a:r>
            <a:r>
              <a:rPr lang="en-GB" sz="1700" dirty="0">
                <a:highlight>
                  <a:srgbClr val="00FF00"/>
                </a:highlight>
              </a:rPr>
              <a:t>– Sixth Form Open Evening</a:t>
            </a:r>
            <a:endParaRPr lang="en-GB" sz="1700" dirty="0">
              <a:highlight>
                <a:srgbClr val="00FF00"/>
              </a:highlight>
              <a:ea typeface="Calibri"/>
              <a:cs typeface="Calibri"/>
            </a:endParaRPr>
          </a:p>
          <a:p>
            <a:r>
              <a:rPr lang="en-GB" sz="1700" b="1" dirty="0"/>
              <a:t>25th November </a:t>
            </a:r>
            <a:r>
              <a:rPr lang="en-GB" sz="1700" dirty="0"/>
              <a:t>– Sixth Form Online Application Opens</a:t>
            </a:r>
          </a:p>
          <a:p>
            <a:r>
              <a:rPr lang="en-GB" sz="1700" b="1" dirty="0"/>
              <a:t>3rd December– </a:t>
            </a:r>
            <a:r>
              <a:rPr lang="en-GB" sz="1700" dirty="0"/>
              <a:t>Year 11 Mock Job Interviews throughout the day</a:t>
            </a:r>
            <a:endParaRPr lang="en-GB" sz="1700" dirty="0">
              <a:ea typeface="Calibri"/>
              <a:cs typeface="Calibri"/>
            </a:endParaRPr>
          </a:p>
          <a:p>
            <a:r>
              <a:rPr lang="en-GB" sz="1700" b="1" dirty="0"/>
              <a:t>16th and 17th December – </a:t>
            </a:r>
            <a:r>
              <a:rPr lang="en-GB" sz="1700" dirty="0"/>
              <a:t>The Eisteddfod</a:t>
            </a:r>
            <a:endParaRPr lang="en-GB" sz="1700" b="1" dirty="0"/>
          </a:p>
          <a:p>
            <a:r>
              <a:rPr lang="en-GB" sz="1700" b="1" dirty="0">
                <a:highlight>
                  <a:srgbClr val="00FF00"/>
                </a:highlight>
              </a:rPr>
              <a:t>17th December – </a:t>
            </a:r>
            <a:r>
              <a:rPr lang="en-GB" sz="1700" dirty="0">
                <a:highlight>
                  <a:srgbClr val="00FF00"/>
                </a:highlight>
              </a:rPr>
              <a:t>Progress Reports Issued</a:t>
            </a:r>
            <a:endParaRPr lang="en-GB" sz="1700" dirty="0">
              <a:highlight>
                <a:srgbClr val="00FF00"/>
              </a:highlight>
              <a:ea typeface="Calibri"/>
              <a:cs typeface="Calibri"/>
            </a:endParaRPr>
          </a:p>
          <a:p>
            <a:r>
              <a:rPr lang="en-GB" sz="1700" b="1" dirty="0">
                <a:highlight>
                  <a:srgbClr val="00FF00"/>
                </a:highlight>
              </a:rPr>
              <a:t>W/C 4th Jan – </a:t>
            </a:r>
            <a:r>
              <a:rPr lang="en-GB" sz="1700" dirty="0">
                <a:highlight>
                  <a:srgbClr val="00FF00"/>
                </a:highlight>
              </a:rPr>
              <a:t>Creative </a:t>
            </a:r>
            <a:r>
              <a:rPr lang="en-GB" sz="1700" dirty="0" err="1">
                <a:highlight>
                  <a:srgbClr val="00FF00"/>
                </a:highlight>
              </a:rPr>
              <a:t>iMedia</a:t>
            </a:r>
            <a:r>
              <a:rPr lang="en-GB" sz="1700" dirty="0">
                <a:highlight>
                  <a:srgbClr val="00FF00"/>
                </a:highlight>
              </a:rPr>
              <a:t> exam will be sat. (students are aware)</a:t>
            </a:r>
            <a:endParaRPr lang="en-GB" sz="1700" dirty="0">
              <a:highlight>
                <a:srgbClr val="00FF00"/>
              </a:highlight>
              <a:ea typeface="Calibri"/>
              <a:cs typeface="Calibri"/>
            </a:endParaRPr>
          </a:p>
          <a:p>
            <a:r>
              <a:rPr lang="en-GB" sz="1700" b="1" dirty="0"/>
              <a:t>12th January </a:t>
            </a:r>
            <a:r>
              <a:rPr lang="en-GB" sz="1700" dirty="0"/>
              <a:t>– Parent Information Evening 2 [English, Maths &amp; Science Focus]</a:t>
            </a:r>
            <a:endParaRPr lang="en-GB" sz="1700" dirty="0">
              <a:solidFill>
                <a:srgbClr val="FF0000"/>
              </a:solidFill>
            </a:endParaRPr>
          </a:p>
          <a:p>
            <a:r>
              <a:rPr lang="en-GB" sz="1700" b="1" dirty="0"/>
              <a:t>20th  January – </a:t>
            </a:r>
            <a:r>
              <a:rPr lang="en-GB" sz="1700" dirty="0"/>
              <a:t>Y11 Parents Evening </a:t>
            </a:r>
            <a:endParaRPr lang="en-GB" sz="1700" dirty="0">
              <a:ea typeface="Calibri"/>
              <a:cs typeface="Calibri"/>
            </a:endParaRPr>
          </a:p>
          <a:p>
            <a:r>
              <a:rPr lang="en-GB" sz="1700" b="1" dirty="0">
                <a:highlight>
                  <a:srgbClr val="00FF00"/>
                </a:highlight>
              </a:rPr>
              <a:t>8th February </a:t>
            </a:r>
            <a:r>
              <a:rPr lang="en-GB" sz="1700" dirty="0">
                <a:highlight>
                  <a:srgbClr val="00FF00"/>
                </a:highlight>
              </a:rPr>
              <a:t>– Mock Exams Window 2 Begin (1 week either side of half term)</a:t>
            </a:r>
            <a:endParaRPr lang="en-GB" sz="1700" dirty="0">
              <a:highlight>
                <a:srgbClr val="00FF00"/>
              </a:highlight>
              <a:ea typeface="Calibri"/>
              <a:cs typeface="Calibri"/>
            </a:endParaRPr>
          </a:p>
          <a:p>
            <a:r>
              <a:rPr lang="en-GB" sz="1700" b="1" dirty="0"/>
              <a:t>24th March  </a:t>
            </a:r>
            <a:r>
              <a:rPr lang="en-GB" sz="1700" dirty="0"/>
              <a:t>– Progress Reports issued </a:t>
            </a:r>
          </a:p>
          <a:p>
            <a:r>
              <a:rPr lang="en-GB" sz="1700" b="1" dirty="0"/>
              <a:t>10th May </a:t>
            </a:r>
            <a:r>
              <a:rPr lang="en-GB" sz="1700" dirty="0"/>
              <a:t>– GCSE Summer Exam Series Begins</a:t>
            </a:r>
          </a:p>
          <a:p>
            <a:r>
              <a:rPr lang="en-GB" sz="1700" b="1" dirty="0"/>
              <a:t>24</a:t>
            </a:r>
            <a:r>
              <a:rPr lang="en-GB" sz="1700" b="1" baseline="30000" dirty="0"/>
              <a:t>th</a:t>
            </a:r>
            <a:r>
              <a:rPr lang="en-GB" sz="1700" b="1" dirty="0"/>
              <a:t> June </a:t>
            </a:r>
            <a:r>
              <a:rPr lang="en-GB" sz="1700" dirty="0"/>
              <a:t>– </a:t>
            </a:r>
            <a:r>
              <a:rPr lang="en-GB" sz="1700" b="1" u="sng" dirty="0"/>
              <a:t>Year 11 Prom</a:t>
            </a:r>
            <a:endParaRPr lang="en-GB" sz="1700" b="1" u="sng" dirty="0">
              <a:ea typeface="Calibri"/>
              <a:cs typeface="Calibri"/>
            </a:endParaRPr>
          </a:p>
        </p:txBody>
      </p:sp>
    </p:spTree>
    <p:extLst>
      <p:ext uri="{BB962C8B-B14F-4D97-AF65-F5344CB8AC3E}">
        <p14:creationId xmlns:p14="http://schemas.microsoft.com/office/powerpoint/2010/main" val="1862225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75556" y="1196752"/>
            <a:ext cx="7992888" cy="5016758"/>
          </a:xfrm>
          <a:prstGeom prst="rect">
            <a:avLst/>
          </a:prstGeom>
          <a:noFill/>
        </p:spPr>
        <p:txBody>
          <a:bodyPr wrap="square" lIns="91440" tIns="45720" rIns="91440" bIns="45720" rtlCol="0" anchor="t">
            <a:spAutoFit/>
          </a:bodyPr>
          <a:lstStyle/>
          <a:p>
            <a:r>
              <a:rPr lang="en-GB" sz="3200" b="1" u="sng" dirty="0">
                <a:solidFill>
                  <a:prstClr val="black"/>
                </a:solidFill>
              </a:rPr>
              <a:t>Prom - Thursday 24</a:t>
            </a:r>
            <a:r>
              <a:rPr lang="en-GB" sz="3200" b="1" u="sng" baseline="30000" dirty="0">
                <a:solidFill>
                  <a:prstClr val="black"/>
                </a:solidFill>
              </a:rPr>
              <a:t>th</a:t>
            </a:r>
            <a:r>
              <a:rPr lang="en-GB" sz="3200" b="1" u="sng" dirty="0">
                <a:solidFill>
                  <a:prstClr val="black"/>
                </a:solidFill>
              </a:rPr>
              <a:t> June 2026 at Aston Wood Golf Club</a:t>
            </a:r>
          </a:p>
          <a:p>
            <a:endParaRPr lang="en-GB" sz="3200" b="1" u="sng" dirty="0">
              <a:solidFill>
                <a:prstClr val="black"/>
              </a:solidFill>
            </a:endParaRPr>
          </a:p>
          <a:p>
            <a:pPr marL="457200" indent="-457200">
              <a:buFont typeface="Arial" panose="020B0604020202020204" pitchFamily="34" charset="0"/>
              <a:buChar char="•"/>
            </a:pPr>
            <a:r>
              <a:rPr lang="en-GB" sz="3200" dirty="0">
                <a:solidFill>
                  <a:prstClr val="black"/>
                </a:solidFill>
              </a:rPr>
              <a:t>Students earn their invite to prom</a:t>
            </a:r>
          </a:p>
          <a:p>
            <a:pPr marL="457200" indent="-457200">
              <a:buFont typeface="Arial" panose="020B0604020202020204" pitchFamily="34" charset="0"/>
              <a:buChar char="•"/>
            </a:pPr>
            <a:r>
              <a:rPr lang="en-GB" sz="3200" dirty="0">
                <a:solidFill>
                  <a:prstClr val="black"/>
                </a:solidFill>
              </a:rPr>
              <a:t>We look at:</a:t>
            </a:r>
          </a:p>
          <a:p>
            <a:pPr marL="914400" lvl="1" indent="-457200">
              <a:buFont typeface="Arial" panose="020B0604020202020204" pitchFamily="34" charset="0"/>
              <a:buChar char="•"/>
            </a:pPr>
            <a:r>
              <a:rPr lang="en-GB" sz="3200" dirty="0">
                <a:solidFill>
                  <a:prstClr val="black"/>
                </a:solidFill>
              </a:rPr>
              <a:t>Attendance – is it above 95% </a:t>
            </a:r>
            <a:endParaRPr lang="en-GB" sz="3200">
              <a:solidFill>
                <a:prstClr val="black"/>
              </a:solidFill>
              <a:ea typeface="Calibri"/>
              <a:cs typeface="Calibri"/>
            </a:endParaRPr>
          </a:p>
          <a:p>
            <a:pPr marL="914400" lvl="1" indent="-457200">
              <a:buFont typeface="Arial" panose="020B0604020202020204" pitchFamily="34" charset="0"/>
              <a:buChar char="•"/>
            </a:pPr>
            <a:r>
              <a:rPr lang="en-GB" sz="3200" dirty="0">
                <a:solidFill>
                  <a:prstClr val="black"/>
                </a:solidFill>
              </a:rPr>
              <a:t>Behaviour – no suspensions, no more than 25 negs, lots of positives and regular attendance to intervention sessions.</a:t>
            </a:r>
            <a:endParaRPr lang="en-GB" sz="3200" dirty="0">
              <a:solidFill>
                <a:prstClr val="black"/>
              </a:solidFill>
              <a:ea typeface="Calibri"/>
              <a:cs typeface="Calibri"/>
            </a:endParaRPr>
          </a:p>
          <a:p>
            <a:r>
              <a:rPr lang="en-GB" sz="3200" dirty="0"/>
              <a:t>	</a:t>
            </a:r>
            <a:endParaRPr lang="en-GB" sz="3200"/>
          </a:p>
        </p:txBody>
      </p:sp>
    </p:spTree>
    <p:extLst>
      <p:ext uri="{BB962C8B-B14F-4D97-AF65-F5344CB8AC3E}">
        <p14:creationId xmlns:p14="http://schemas.microsoft.com/office/powerpoint/2010/main" val="2959860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39552" y="1280368"/>
            <a:ext cx="7992888" cy="5386090"/>
          </a:xfrm>
          <a:prstGeom prst="rect">
            <a:avLst/>
          </a:prstGeom>
          <a:noFill/>
        </p:spPr>
        <p:txBody>
          <a:bodyPr wrap="square" rtlCol="0">
            <a:spAutoFit/>
          </a:bodyPr>
          <a:lstStyle/>
          <a:p>
            <a:r>
              <a:rPr lang="en-GB" sz="3200" b="1" u="sng" dirty="0">
                <a:solidFill>
                  <a:prstClr val="black"/>
                </a:solidFill>
              </a:rPr>
              <a:t>What can you do to support</a:t>
            </a:r>
            <a:r>
              <a:rPr lang="en-GB" sz="3200" b="1" dirty="0">
                <a:solidFill>
                  <a:prstClr val="black"/>
                </a:solidFill>
              </a:rPr>
              <a:t>?</a:t>
            </a:r>
          </a:p>
          <a:p>
            <a:pPr marL="457200" indent="-457200">
              <a:buFont typeface="Arial" panose="020B0604020202020204" pitchFamily="34" charset="0"/>
              <a:buChar char="•"/>
            </a:pPr>
            <a:endParaRPr lang="en-GB" sz="2400" dirty="0">
              <a:solidFill>
                <a:prstClr val="black"/>
              </a:solidFill>
            </a:endParaRPr>
          </a:p>
          <a:p>
            <a:pPr marL="457200" indent="-457200">
              <a:buFont typeface="Arial" panose="020B0604020202020204" pitchFamily="34" charset="0"/>
              <a:buChar char="•"/>
            </a:pPr>
            <a:r>
              <a:rPr lang="en-GB" sz="2400" dirty="0">
                <a:solidFill>
                  <a:prstClr val="black"/>
                </a:solidFill>
              </a:rPr>
              <a:t>Support them in deciding their future plans</a:t>
            </a:r>
          </a:p>
          <a:p>
            <a:pPr marL="457200" indent="-457200">
              <a:buFont typeface="Arial" panose="020B0604020202020204" pitchFamily="34" charset="0"/>
              <a:buChar char="•"/>
            </a:pPr>
            <a:r>
              <a:rPr lang="en-GB" sz="2400" dirty="0">
                <a:solidFill>
                  <a:prstClr val="black"/>
                </a:solidFill>
              </a:rPr>
              <a:t>Ensure at school and on time</a:t>
            </a:r>
          </a:p>
          <a:p>
            <a:pPr marL="457200" indent="-457200">
              <a:buFont typeface="Arial" panose="020B0604020202020204" pitchFamily="34" charset="0"/>
              <a:buChar char="•"/>
            </a:pPr>
            <a:r>
              <a:rPr lang="en-GB" sz="2400" dirty="0">
                <a:solidFill>
                  <a:prstClr val="black"/>
                </a:solidFill>
              </a:rPr>
              <a:t>Help ensure deadlines are met</a:t>
            </a:r>
          </a:p>
          <a:p>
            <a:pPr marL="457200" indent="-457200">
              <a:buFont typeface="Arial" panose="020B0604020202020204" pitchFamily="34" charset="0"/>
              <a:buChar char="•"/>
            </a:pPr>
            <a:r>
              <a:rPr lang="en-GB" sz="2400" dirty="0">
                <a:solidFill>
                  <a:prstClr val="black"/>
                </a:solidFill>
              </a:rPr>
              <a:t>Help with study plan/routine</a:t>
            </a:r>
            <a:endParaRPr lang="en-GB" sz="1000" dirty="0">
              <a:solidFill>
                <a:prstClr val="black"/>
              </a:solidFill>
            </a:endParaRPr>
          </a:p>
          <a:p>
            <a:pPr marL="457200" indent="-457200">
              <a:buFont typeface="Arial" panose="020B0604020202020204" pitchFamily="34" charset="0"/>
              <a:buChar char="•"/>
            </a:pPr>
            <a:r>
              <a:rPr lang="en-GB" sz="2400" dirty="0">
                <a:solidFill>
                  <a:prstClr val="black"/>
                </a:solidFill>
              </a:rPr>
              <a:t>Provide t</a:t>
            </a:r>
            <a:r>
              <a:rPr lang="en-GB" sz="2400" dirty="0"/>
              <a:t>he right learning environment</a:t>
            </a:r>
          </a:p>
          <a:p>
            <a:pPr marL="457200" indent="-457200">
              <a:buFont typeface="Arial" panose="020B0604020202020204" pitchFamily="34" charset="0"/>
              <a:buChar char="•"/>
            </a:pPr>
            <a:r>
              <a:rPr lang="en-GB" sz="2400" dirty="0"/>
              <a:t>Ensure a balanced diet and sleep</a:t>
            </a:r>
          </a:p>
          <a:p>
            <a:pPr marL="457200" indent="-457200">
              <a:buFont typeface="Arial" panose="020B0604020202020204" pitchFamily="34" charset="0"/>
              <a:buChar char="•"/>
            </a:pPr>
            <a:r>
              <a:rPr lang="en-GB" sz="2400" dirty="0"/>
              <a:t>Keep a check on what they are doing</a:t>
            </a:r>
          </a:p>
          <a:p>
            <a:pPr marL="457200" indent="-457200">
              <a:buFont typeface="Arial" panose="020B0604020202020204" pitchFamily="34" charset="0"/>
              <a:buChar char="•"/>
            </a:pPr>
            <a:r>
              <a:rPr lang="en-GB" sz="2400" dirty="0"/>
              <a:t>Reduce social time  </a:t>
            </a:r>
          </a:p>
          <a:p>
            <a:pPr marL="457200" indent="-457200">
              <a:buFont typeface="Arial" panose="020B0604020202020204" pitchFamily="34" charset="0"/>
              <a:buChar char="•"/>
            </a:pPr>
            <a:r>
              <a:rPr lang="en-GB" sz="2400" dirty="0"/>
              <a:t>Ensure revising and doing homework</a:t>
            </a:r>
            <a:endParaRPr lang="en-GB" sz="2400" dirty="0">
              <a:solidFill>
                <a:prstClr val="black"/>
              </a:solidFill>
            </a:endParaRPr>
          </a:p>
          <a:p>
            <a:pPr marL="457200" indent="-457200">
              <a:buFont typeface="Arial" panose="020B0604020202020204" pitchFamily="34" charset="0"/>
              <a:buChar char="•"/>
            </a:pPr>
            <a:endParaRPr lang="en-GB" sz="2400" dirty="0">
              <a:solidFill>
                <a:prstClr val="black"/>
              </a:solidFill>
            </a:endParaRPr>
          </a:p>
          <a:p>
            <a:pPr marL="457200" indent="-457200">
              <a:buFont typeface="Arial" panose="020B0604020202020204" pitchFamily="34" charset="0"/>
              <a:buChar char="•"/>
            </a:pPr>
            <a:endParaRPr lang="en-GB" sz="2400" dirty="0">
              <a:solidFill>
                <a:prstClr val="black"/>
              </a:solidFill>
            </a:endParaRPr>
          </a:p>
          <a:p>
            <a:r>
              <a:rPr lang="en-GB" sz="2400" dirty="0"/>
              <a:t>	</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437112"/>
            <a:ext cx="129614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216" y="1124744"/>
            <a:ext cx="2198614" cy="1466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0018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39552" y="1261762"/>
            <a:ext cx="7992888" cy="6494085"/>
          </a:xfrm>
          <a:prstGeom prst="rect">
            <a:avLst/>
          </a:prstGeom>
          <a:noFill/>
        </p:spPr>
        <p:txBody>
          <a:bodyPr wrap="square" rtlCol="0">
            <a:spAutoFit/>
          </a:bodyPr>
          <a:lstStyle/>
          <a:p>
            <a:r>
              <a:rPr lang="en-GB" sz="3200" b="1" u="sng" dirty="0">
                <a:solidFill>
                  <a:prstClr val="black"/>
                </a:solidFill>
              </a:rPr>
              <a:t>You may be asking yourselves the following questions:</a:t>
            </a:r>
          </a:p>
          <a:p>
            <a:endParaRPr lang="en-GB" sz="3200" b="1" u="sng" dirty="0">
              <a:solidFill>
                <a:prstClr val="black"/>
              </a:solidFill>
            </a:endParaRPr>
          </a:p>
          <a:p>
            <a:pPr marL="457200" indent="-457200">
              <a:buFont typeface="Arial" panose="020B0604020202020204" pitchFamily="34" charset="0"/>
              <a:buChar char="•"/>
            </a:pPr>
            <a:r>
              <a:rPr lang="en-GB" sz="3200" dirty="0">
                <a:solidFill>
                  <a:prstClr val="black"/>
                </a:solidFill>
              </a:rPr>
              <a:t>When should my son/daughter start revising?</a:t>
            </a:r>
          </a:p>
          <a:p>
            <a:pPr marL="457200" indent="-457200">
              <a:buFont typeface="Arial" panose="020B0604020202020204" pitchFamily="34" charset="0"/>
              <a:buChar char="•"/>
            </a:pPr>
            <a:r>
              <a:rPr lang="en-GB" sz="3200" dirty="0">
                <a:solidFill>
                  <a:prstClr val="black"/>
                </a:solidFill>
              </a:rPr>
              <a:t>How much revision should they be doing?</a:t>
            </a:r>
          </a:p>
          <a:p>
            <a:pPr marL="457200" indent="-457200">
              <a:buFont typeface="Arial" panose="020B0604020202020204" pitchFamily="34" charset="0"/>
              <a:buChar char="•"/>
            </a:pPr>
            <a:r>
              <a:rPr lang="en-GB" sz="3200" dirty="0">
                <a:solidFill>
                  <a:prstClr val="black"/>
                </a:solidFill>
              </a:rPr>
              <a:t>What should they be revising and how should they be completing their revision?</a:t>
            </a:r>
          </a:p>
          <a:p>
            <a:pPr marL="457200" indent="-457200">
              <a:buFont typeface="Arial" panose="020B0604020202020204" pitchFamily="34" charset="0"/>
              <a:buChar char="•"/>
            </a:pPr>
            <a:r>
              <a:rPr lang="en-GB" sz="3200" dirty="0">
                <a:solidFill>
                  <a:prstClr val="black"/>
                </a:solidFill>
              </a:rPr>
              <a:t>How can I help as a parent?</a:t>
            </a:r>
          </a:p>
          <a:p>
            <a:endParaRPr lang="en-GB" sz="3200" dirty="0">
              <a:solidFill>
                <a:prstClr val="black"/>
              </a:solidFill>
            </a:endParaRPr>
          </a:p>
          <a:p>
            <a:endParaRPr lang="en-GB" sz="3200" b="1" u="sng" dirty="0">
              <a:solidFill>
                <a:prstClr val="black"/>
              </a:solidFill>
            </a:endParaRPr>
          </a:p>
          <a:p>
            <a:endParaRPr lang="en-GB" sz="3200" dirty="0">
              <a:solidFill>
                <a:prstClr val="black"/>
              </a:solidFill>
            </a:endParaRPr>
          </a:p>
          <a:p>
            <a:r>
              <a:rPr lang="en-GB" sz="3200" dirty="0"/>
              <a:t>	</a:t>
            </a:r>
          </a:p>
        </p:txBody>
      </p:sp>
    </p:spTree>
    <p:extLst>
      <p:ext uri="{BB962C8B-B14F-4D97-AF65-F5344CB8AC3E}">
        <p14:creationId xmlns:p14="http://schemas.microsoft.com/office/powerpoint/2010/main" val="232035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DA807FE8-3426-46DB-A972-9A76BDDF3A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3" name="TextBox 2"/>
          <p:cNvSpPr txBox="1"/>
          <p:nvPr/>
        </p:nvSpPr>
        <p:spPr>
          <a:xfrm>
            <a:off x="755576" y="1225797"/>
            <a:ext cx="7632848" cy="3970318"/>
          </a:xfrm>
          <a:prstGeom prst="rect">
            <a:avLst/>
          </a:prstGeom>
          <a:noFill/>
          <a:ln w="28575">
            <a:solidFill>
              <a:schemeClr val="tx1"/>
            </a:solidFill>
          </a:ln>
        </p:spPr>
        <p:txBody>
          <a:bodyPr wrap="square" rtlCol="0">
            <a:spAutoFit/>
          </a:bodyPr>
          <a:lstStyle/>
          <a:p>
            <a:r>
              <a:rPr lang="en-GB" sz="3600" dirty="0"/>
              <a:t>Points discussed tonight</a:t>
            </a:r>
          </a:p>
          <a:p>
            <a:pPr marL="571500" indent="-571500">
              <a:buFont typeface="Arial" panose="020B0604020202020204" pitchFamily="34" charset="0"/>
              <a:buChar char="•"/>
            </a:pPr>
            <a:r>
              <a:rPr lang="en-GB" sz="3600" dirty="0"/>
              <a:t>How have GCSE’s changed?</a:t>
            </a:r>
          </a:p>
          <a:p>
            <a:pPr marL="571500" indent="-571500">
              <a:buFont typeface="Arial" panose="020B0604020202020204" pitchFamily="34" charset="0"/>
              <a:buChar char="•"/>
            </a:pPr>
            <a:r>
              <a:rPr lang="en-GB" sz="3600" dirty="0"/>
              <a:t>Careers advice</a:t>
            </a:r>
          </a:p>
          <a:p>
            <a:pPr marL="571500" indent="-571500">
              <a:buFont typeface="Arial" panose="020B0604020202020204" pitchFamily="34" charset="0"/>
              <a:buChar char="•"/>
            </a:pPr>
            <a:r>
              <a:rPr lang="en-GB" sz="3600" dirty="0"/>
              <a:t>Our expectations of year 11 students</a:t>
            </a:r>
          </a:p>
          <a:p>
            <a:pPr marL="571500" indent="-571500">
              <a:buFont typeface="Arial" panose="020B0604020202020204" pitchFamily="34" charset="0"/>
              <a:buChar char="•"/>
            </a:pPr>
            <a:r>
              <a:rPr lang="en-GB" sz="3600" dirty="0"/>
              <a:t>Key dates </a:t>
            </a:r>
          </a:p>
          <a:p>
            <a:pPr marL="571500" indent="-571500">
              <a:buFont typeface="Arial" panose="020B0604020202020204" pitchFamily="34" charset="0"/>
              <a:buChar char="•"/>
            </a:pPr>
            <a:r>
              <a:rPr lang="en-GB" sz="3600" dirty="0"/>
              <a:t>Strategies to help your children</a:t>
            </a:r>
          </a:p>
          <a:p>
            <a:pPr marL="571500" indent="-571500">
              <a:buFont typeface="Arial" panose="020B0604020202020204" pitchFamily="34" charset="0"/>
              <a:buChar char="•"/>
            </a:pPr>
            <a:r>
              <a:rPr lang="en-GB" sz="3600" dirty="0"/>
              <a:t>Revision techniques </a:t>
            </a:r>
          </a:p>
        </p:txBody>
      </p:sp>
    </p:spTree>
    <p:extLst>
      <p:ext uri="{BB962C8B-B14F-4D97-AF65-F5344CB8AC3E}">
        <p14:creationId xmlns:p14="http://schemas.microsoft.com/office/powerpoint/2010/main" val="16279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6" name="Rectangle 5"/>
          <p:cNvSpPr/>
          <p:nvPr/>
        </p:nvSpPr>
        <p:spPr>
          <a:xfrm>
            <a:off x="611560" y="1384836"/>
            <a:ext cx="7829178" cy="2585323"/>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GB" dirty="0"/>
              <a:t>Students can start revising now but the amount of revision they do should gradually increase as they get closer to their exams.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They will also have homework to complete alongside their revision in the first few months of Year 11.</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Please do not jump to completing hours worth of revision. Maximum amount this early is 1 hour a night. I suggest 20 minutes a night for the next two/three weeks, then 40 minutes, then 60 minutes etc.</a:t>
            </a:r>
            <a:endParaRPr lang="en-GB" dirty="0">
              <a:ea typeface="Calibri"/>
              <a:cs typeface="Calibri"/>
            </a:endParaRPr>
          </a:p>
        </p:txBody>
      </p:sp>
      <p:pic>
        <p:nvPicPr>
          <p:cNvPr id="8" name="Picture 7">
            <a:extLst>
              <a:ext uri="{FF2B5EF4-FFF2-40B4-BE49-F238E27FC236}">
                <a16:creationId xmlns:a16="http://schemas.microsoft.com/office/drawing/2014/main" id="{83C73065-AD98-4AAD-B165-0B1D70BB26D6}"/>
              </a:ext>
            </a:extLst>
          </p:cNvPr>
          <p:cNvPicPr>
            <a:picLocks noChangeAspect="1"/>
          </p:cNvPicPr>
          <p:nvPr/>
        </p:nvPicPr>
        <p:blipFill>
          <a:blip r:embed="rId3"/>
          <a:stretch>
            <a:fillRect/>
          </a:stretch>
        </p:blipFill>
        <p:spPr>
          <a:xfrm>
            <a:off x="462111" y="4096340"/>
            <a:ext cx="3565467" cy="1783488"/>
          </a:xfrm>
          <a:prstGeom prst="rect">
            <a:avLst/>
          </a:prstGeom>
        </p:spPr>
      </p:pic>
    </p:spTree>
    <p:extLst>
      <p:ext uri="{BB962C8B-B14F-4D97-AF65-F5344CB8AC3E}">
        <p14:creationId xmlns:p14="http://schemas.microsoft.com/office/powerpoint/2010/main" val="610939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80FD3E4A-B884-47D0-97A5-ADB0D08B10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
            <a:ext cx="9144000" cy="6857464"/>
          </a:xfrm>
          <a:prstGeom prst="rect">
            <a:avLst/>
          </a:prstGeom>
        </p:spPr>
      </p:pic>
      <p:pic>
        <p:nvPicPr>
          <p:cNvPr id="4" name="Picture 3">
            <a:extLst>
              <a:ext uri="{FF2B5EF4-FFF2-40B4-BE49-F238E27FC236}">
                <a16:creationId xmlns:a16="http://schemas.microsoft.com/office/drawing/2014/main" id="{F288B663-3154-48A0-BD60-90E204BF4244}"/>
              </a:ext>
            </a:extLst>
          </p:cNvPr>
          <p:cNvPicPr>
            <a:picLocks noChangeAspect="1"/>
          </p:cNvPicPr>
          <p:nvPr/>
        </p:nvPicPr>
        <p:blipFill rotWithShape="1">
          <a:blip r:embed="rId3"/>
          <a:srcRect l="33463" t="19869" r="35825" b="9401"/>
          <a:stretch/>
        </p:blipFill>
        <p:spPr>
          <a:xfrm>
            <a:off x="4804942" y="1052736"/>
            <a:ext cx="4280106" cy="5544615"/>
          </a:xfrm>
          <a:prstGeom prst="rect">
            <a:avLst/>
          </a:prstGeom>
        </p:spPr>
      </p:pic>
      <p:sp>
        <p:nvSpPr>
          <p:cNvPr id="5" name="Title 4">
            <a:extLst>
              <a:ext uri="{FF2B5EF4-FFF2-40B4-BE49-F238E27FC236}">
                <a16:creationId xmlns:a16="http://schemas.microsoft.com/office/drawing/2014/main" id="{06E9FE50-FDED-C162-CB14-8C68321B1EE0}"/>
              </a:ext>
            </a:extLst>
          </p:cNvPr>
          <p:cNvSpPr>
            <a:spLocks noGrp="1"/>
          </p:cNvSpPr>
          <p:nvPr>
            <p:ph type="title"/>
          </p:nvPr>
        </p:nvSpPr>
        <p:spPr/>
        <p:txBody>
          <a:bodyPr/>
          <a:lstStyle/>
          <a:p>
            <a:endParaRPr lang="en-GB"/>
          </a:p>
        </p:txBody>
      </p:sp>
      <p:sp>
        <p:nvSpPr>
          <p:cNvPr id="7" name="TextBox 6">
            <a:extLst>
              <a:ext uri="{FF2B5EF4-FFF2-40B4-BE49-F238E27FC236}">
                <a16:creationId xmlns:a16="http://schemas.microsoft.com/office/drawing/2014/main" id="{CEFA6434-113E-C12C-7C10-E93DF1BCB741}"/>
              </a:ext>
            </a:extLst>
          </p:cNvPr>
          <p:cNvSpPr txBox="1"/>
          <p:nvPr/>
        </p:nvSpPr>
        <p:spPr>
          <a:xfrm>
            <a:off x="651872" y="1540789"/>
            <a:ext cx="363252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Revision does not stop over the half term break either.</a:t>
            </a:r>
          </a:p>
          <a:p>
            <a:endParaRPr lang="en-GB" sz="2400" dirty="0">
              <a:ea typeface="Calibri"/>
              <a:cs typeface="Calibri"/>
            </a:endParaRPr>
          </a:p>
          <a:p>
            <a:r>
              <a:rPr lang="en-GB" sz="2400" dirty="0">
                <a:ea typeface="Calibri"/>
                <a:cs typeface="Calibri"/>
              </a:rPr>
              <a:t>Dedicate time throughout the day to revision and stick to it, do not find an excuse not to do it. Be specific.</a:t>
            </a:r>
          </a:p>
          <a:p>
            <a:endParaRPr lang="en-GB" sz="2400" dirty="0">
              <a:ea typeface="Calibri"/>
              <a:cs typeface="Calibri"/>
            </a:endParaRPr>
          </a:p>
          <a:p>
            <a:r>
              <a:rPr lang="en-GB" sz="2400" dirty="0">
                <a:ea typeface="Calibri"/>
                <a:cs typeface="Calibri"/>
              </a:rPr>
              <a:t>You must make sure that you also have time to relax as well.</a:t>
            </a:r>
          </a:p>
        </p:txBody>
      </p:sp>
    </p:spTree>
    <p:extLst>
      <p:ext uri="{BB962C8B-B14F-4D97-AF65-F5344CB8AC3E}">
        <p14:creationId xmlns:p14="http://schemas.microsoft.com/office/powerpoint/2010/main" val="2229880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E30DD005-BE18-448A-8DD5-E4F1E6E9E0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a:extLst>
              <a:ext uri="{FF2B5EF4-FFF2-40B4-BE49-F238E27FC236}">
                <a16:creationId xmlns:a16="http://schemas.microsoft.com/office/drawing/2014/main" id="{299F49B9-008F-435A-8577-E21F0BD959F3}"/>
              </a:ext>
            </a:extLst>
          </p:cNvPr>
          <p:cNvSpPr>
            <a:spLocks noGrp="1"/>
          </p:cNvSpPr>
          <p:nvPr>
            <p:ph type="title"/>
          </p:nvPr>
        </p:nvSpPr>
        <p:spPr>
          <a:xfrm>
            <a:off x="484949" y="1311635"/>
            <a:ext cx="8229600" cy="1143000"/>
          </a:xfrm>
        </p:spPr>
        <p:txBody>
          <a:bodyPr>
            <a:normAutofit fontScale="90000"/>
          </a:bodyPr>
          <a:lstStyle/>
          <a:p>
            <a:r>
              <a:rPr lang="en-GB" dirty="0"/>
              <a:t>Closer to the exam during term time . . .</a:t>
            </a:r>
          </a:p>
        </p:txBody>
      </p:sp>
      <p:pic>
        <p:nvPicPr>
          <p:cNvPr id="4" name="Picture 3">
            <a:extLst>
              <a:ext uri="{FF2B5EF4-FFF2-40B4-BE49-F238E27FC236}">
                <a16:creationId xmlns:a16="http://schemas.microsoft.com/office/drawing/2014/main" id="{548997D1-F6CC-480F-9637-608B9DD9749F}"/>
              </a:ext>
            </a:extLst>
          </p:cNvPr>
          <p:cNvPicPr>
            <a:picLocks noChangeAspect="1"/>
          </p:cNvPicPr>
          <p:nvPr/>
        </p:nvPicPr>
        <p:blipFill>
          <a:blip r:embed="rId3"/>
          <a:stretch>
            <a:fillRect/>
          </a:stretch>
        </p:blipFill>
        <p:spPr>
          <a:xfrm>
            <a:off x="406936" y="1883135"/>
            <a:ext cx="8409849" cy="4845076"/>
          </a:xfrm>
          <a:prstGeom prst="rect">
            <a:avLst/>
          </a:prstGeom>
        </p:spPr>
      </p:pic>
    </p:spTree>
    <p:extLst>
      <p:ext uri="{BB962C8B-B14F-4D97-AF65-F5344CB8AC3E}">
        <p14:creationId xmlns:p14="http://schemas.microsoft.com/office/powerpoint/2010/main" val="2775061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39552" y="1340768"/>
            <a:ext cx="7992888" cy="4216539"/>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GB" sz="2000" dirty="0"/>
              <a:t>Most students will not be able to properly focus on a topic for more than </a:t>
            </a:r>
            <a:r>
              <a:rPr lang="en-GB" sz="2000" b="1" u="sng" dirty="0"/>
              <a:t>20/25 minutes</a:t>
            </a:r>
            <a:r>
              <a:rPr lang="en-GB" sz="2000" dirty="0"/>
              <a:t> at a time. </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000" dirty="0"/>
              <a:t>It is also very important that they have a break if they are revising more than one subject in a row.</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000" dirty="0"/>
              <a:t>If your child is doing a 1 hour revision session for a subject then it should include 20 minutes of focused revision and then a 5 minute break followed by a 5 minute review of learning. Then another 20 minutes of focused revision etc etc</a:t>
            </a:r>
            <a:endParaRPr lang="en-GB" sz="2000" dirty="0">
              <a:ea typeface="Calibri"/>
              <a:cs typeface="Calibri"/>
            </a:endParaRPr>
          </a:p>
          <a:p>
            <a:pPr marL="457200" indent="-457200">
              <a:buFont typeface="Arial" panose="020B0604020202020204" pitchFamily="34" charset="0"/>
              <a:buChar char="•"/>
            </a:pPr>
            <a:endParaRPr lang="en-GB" sz="2000" dirty="0"/>
          </a:p>
          <a:p>
            <a:endParaRPr lang="en-GB" sz="2400" dirty="0">
              <a:solidFill>
                <a:prstClr val="black"/>
              </a:solidFill>
            </a:endParaRPr>
          </a:p>
          <a:p>
            <a:r>
              <a:rPr lang="en-GB" sz="2400" dirty="0"/>
              <a:t>	</a:t>
            </a:r>
          </a:p>
        </p:txBody>
      </p:sp>
    </p:spTree>
    <p:extLst>
      <p:ext uri="{BB962C8B-B14F-4D97-AF65-F5344CB8AC3E}">
        <p14:creationId xmlns:p14="http://schemas.microsoft.com/office/powerpoint/2010/main" val="3620415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891BF0A0-38F4-4697-BC69-1C62528DBE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36808" y="1164016"/>
            <a:ext cx="8229600" cy="1143000"/>
          </a:xfrm>
        </p:spPr>
        <p:txBody>
          <a:bodyPr>
            <a:normAutofit fontScale="90000"/>
          </a:bodyPr>
          <a:lstStyle/>
          <a:p>
            <a:r>
              <a:rPr lang="en-GB" dirty="0"/>
              <a:t>How should your child decide what they should revise?</a:t>
            </a:r>
          </a:p>
        </p:txBody>
      </p:sp>
      <p:sp>
        <p:nvSpPr>
          <p:cNvPr id="3" name="Content Placeholder 2"/>
          <p:cNvSpPr>
            <a:spLocks noGrp="1"/>
          </p:cNvSpPr>
          <p:nvPr>
            <p:ph idx="1"/>
          </p:nvPr>
        </p:nvSpPr>
        <p:spPr>
          <a:xfrm>
            <a:off x="838200" y="2492896"/>
            <a:ext cx="3733800" cy="3496829"/>
          </a:xfrm>
        </p:spPr>
        <p:txBody>
          <a:bodyPr>
            <a:normAutofit fontScale="70000" lnSpcReduction="20000"/>
          </a:bodyPr>
          <a:lstStyle/>
          <a:p>
            <a:r>
              <a:rPr lang="en-GB" dirty="0"/>
              <a:t>They should get a topic lists.</a:t>
            </a:r>
          </a:p>
          <a:p>
            <a:endParaRPr lang="en-GB" dirty="0"/>
          </a:p>
          <a:p>
            <a:r>
              <a:rPr lang="en-GB" dirty="0"/>
              <a:t>This will ensure they revise everything that could possibly come up on the exam.</a:t>
            </a:r>
          </a:p>
          <a:p>
            <a:endParaRPr lang="en-GB" dirty="0"/>
          </a:p>
          <a:p>
            <a:r>
              <a:rPr lang="en-GB" dirty="0"/>
              <a:t>Topic lists can be found on exam board websites or teacher can provide topic lists for students.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357274"/>
            <a:ext cx="4335616" cy="30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2711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6" name="Content Placeholder 5"/>
          <p:cNvGraphicFramePr>
            <a:graphicFrameLocks noGrp="1"/>
          </p:cNvGraphicFramePr>
          <p:nvPr>
            <p:ph idx="1"/>
          </p:nvPr>
        </p:nvGraphicFramePr>
        <p:xfrm>
          <a:off x="457200" y="1600200"/>
          <a:ext cx="8229600" cy="259588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endParaRPr lang="en-GB" dirty="0"/>
                    </a:p>
                  </a:txBody>
                  <a:tcPr/>
                </a:tc>
                <a:tc>
                  <a:txBody>
                    <a:bodyPr/>
                    <a:lstStyle/>
                    <a:p>
                      <a:endParaRPr lang="en-GB"/>
                    </a:p>
                  </a:txBody>
                  <a:tcPr/>
                </a:tc>
                <a:extLst>
                  <a:ext uri="{0D108BD9-81ED-4DB2-BD59-A6C34878D82A}">
                    <a16:rowId xmlns:a16="http://schemas.microsoft.com/office/drawing/2014/main" val="10000"/>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1"/>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2"/>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3"/>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4"/>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5"/>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6"/>
                  </a:ext>
                </a:extLst>
              </a:tr>
            </a:tbl>
          </a:graphicData>
        </a:graphic>
      </p:graphicFrame>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3" name="Rectangle 2"/>
          <p:cNvSpPr/>
          <p:nvPr/>
        </p:nvSpPr>
        <p:spPr>
          <a:xfrm>
            <a:off x="827584" y="1322765"/>
            <a:ext cx="7416824" cy="954107"/>
          </a:xfrm>
          <a:prstGeom prst="rect">
            <a:avLst/>
          </a:prstGeom>
        </p:spPr>
        <p:txBody>
          <a:bodyPr wrap="square">
            <a:spAutoFit/>
          </a:bodyPr>
          <a:lstStyle/>
          <a:p>
            <a:pPr algn="ctr"/>
            <a:r>
              <a:rPr lang="en-GB" sz="2800" dirty="0"/>
              <a:t>How should your child decide what they should revise?</a:t>
            </a: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643" y="2276872"/>
            <a:ext cx="8748713" cy="349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6766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6" name="Content Placeholder 5"/>
          <p:cNvGraphicFramePr>
            <a:graphicFrameLocks noGrp="1"/>
          </p:cNvGraphicFramePr>
          <p:nvPr>
            <p:ph idx="1"/>
          </p:nvPr>
        </p:nvGraphicFramePr>
        <p:xfrm>
          <a:off x="457200" y="1600200"/>
          <a:ext cx="8229600" cy="259588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endParaRPr lang="en-GB" dirty="0"/>
                    </a:p>
                  </a:txBody>
                  <a:tcPr/>
                </a:tc>
                <a:tc>
                  <a:txBody>
                    <a:bodyPr/>
                    <a:lstStyle/>
                    <a:p>
                      <a:endParaRPr lang="en-GB"/>
                    </a:p>
                  </a:txBody>
                  <a:tcPr/>
                </a:tc>
                <a:extLst>
                  <a:ext uri="{0D108BD9-81ED-4DB2-BD59-A6C34878D82A}">
                    <a16:rowId xmlns:a16="http://schemas.microsoft.com/office/drawing/2014/main" val="10000"/>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1"/>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2"/>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3"/>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4"/>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5"/>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10006"/>
                  </a:ext>
                </a:extLst>
              </a:tr>
            </a:tbl>
          </a:graphicData>
        </a:graphic>
      </p:graphicFrame>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47822" y="1366629"/>
            <a:ext cx="7992888" cy="1815882"/>
          </a:xfrm>
          <a:prstGeom prst="rect">
            <a:avLst/>
          </a:prstGeom>
          <a:noFill/>
        </p:spPr>
        <p:txBody>
          <a:bodyPr wrap="square" rtlCol="0">
            <a:spAutoFit/>
          </a:bodyPr>
          <a:lstStyle/>
          <a:p>
            <a:r>
              <a:rPr lang="en-GB" sz="3200" b="1" u="sng" dirty="0">
                <a:solidFill>
                  <a:prstClr val="black"/>
                </a:solidFill>
              </a:rPr>
              <a:t>Adapt – Free Revision Timetable App</a:t>
            </a:r>
          </a:p>
          <a:p>
            <a:endParaRPr lang="en-GB" sz="2000" b="1" u="sng" dirty="0">
              <a:solidFill>
                <a:prstClr val="black"/>
              </a:solidFill>
            </a:endParaRPr>
          </a:p>
          <a:p>
            <a:endParaRPr lang="en-GB" sz="2000" dirty="0">
              <a:solidFill>
                <a:prstClr val="black"/>
              </a:solidFill>
            </a:endParaRPr>
          </a:p>
          <a:p>
            <a:endParaRPr lang="en-GB" sz="2000" dirty="0">
              <a:solidFill>
                <a:prstClr val="black"/>
              </a:solidFill>
            </a:endParaRPr>
          </a:p>
          <a:p>
            <a:r>
              <a:rPr lang="en-GB" sz="2000" dirty="0"/>
              <a:t>	</a:t>
            </a:r>
          </a:p>
        </p:txBody>
      </p:sp>
      <p:pic>
        <p:nvPicPr>
          <p:cNvPr id="8" name="Picture 7">
            <a:extLst>
              <a:ext uri="{FF2B5EF4-FFF2-40B4-BE49-F238E27FC236}">
                <a16:creationId xmlns:a16="http://schemas.microsoft.com/office/drawing/2014/main" id="{EA91D069-B674-416D-8570-07C4B1193331}"/>
              </a:ext>
            </a:extLst>
          </p:cNvPr>
          <p:cNvPicPr>
            <a:picLocks noChangeAspect="1"/>
          </p:cNvPicPr>
          <p:nvPr/>
        </p:nvPicPr>
        <p:blipFill rotWithShape="1">
          <a:blip r:embed="rId3"/>
          <a:srcRect l="2750" t="12200" r="9838" b="6601"/>
          <a:stretch/>
        </p:blipFill>
        <p:spPr>
          <a:xfrm>
            <a:off x="1223628" y="2095766"/>
            <a:ext cx="6696744" cy="3499200"/>
          </a:xfrm>
          <a:prstGeom prst="rect">
            <a:avLst/>
          </a:prstGeom>
        </p:spPr>
      </p:pic>
    </p:spTree>
    <p:extLst>
      <p:ext uri="{BB962C8B-B14F-4D97-AF65-F5344CB8AC3E}">
        <p14:creationId xmlns:p14="http://schemas.microsoft.com/office/powerpoint/2010/main" val="3217482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01.jpg">
            <a:extLst>
              <a:ext uri="{FF2B5EF4-FFF2-40B4-BE49-F238E27FC236}">
                <a16:creationId xmlns:a16="http://schemas.microsoft.com/office/drawing/2014/main" id="{FDAB7EA9-B4CD-41F7-BD91-D1422096A0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118087"/>
            <a:ext cx="8229600" cy="1143000"/>
          </a:xfrm>
        </p:spPr>
        <p:txBody>
          <a:bodyPr>
            <a:noAutofit/>
          </a:bodyPr>
          <a:lstStyle/>
          <a:p>
            <a:r>
              <a:rPr lang="en-GB" sz="4000" dirty="0"/>
              <a:t>Make sure your child uses revision strategies that actually work</a:t>
            </a:r>
          </a:p>
        </p:txBody>
      </p:sp>
      <p:sp>
        <p:nvSpPr>
          <p:cNvPr id="3" name="Content Placeholder 2"/>
          <p:cNvSpPr>
            <a:spLocks noGrp="1"/>
          </p:cNvSpPr>
          <p:nvPr>
            <p:ph idx="1"/>
          </p:nvPr>
        </p:nvSpPr>
        <p:spPr>
          <a:xfrm>
            <a:off x="457200" y="2636912"/>
            <a:ext cx="8229600" cy="3273227"/>
          </a:xfrm>
        </p:spPr>
        <p:txBody>
          <a:bodyPr>
            <a:normAutofit fontScale="85000" lnSpcReduction="20000"/>
          </a:bodyPr>
          <a:lstStyle/>
          <a:p>
            <a:r>
              <a:rPr lang="en-GB" dirty="0"/>
              <a:t>Too many people think that simply reading through their notes is effective revision.</a:t>
            </a:r>
          </a:p>
          <a:p>
            <a:endParaRPr lang="en-GB" dirty="0"/>
          </a:p>
          <a:p>
            <a:r>
              <a:rPr lang="en-GB" dirty="0"/>
              <a:t>Unfortunately, it isn’t.  Mainly because your brain doesn’t have to think too much while you do it.</a:t>
            </a:r>
          </a:p>
          <a:p>
            <a:endParaRPr lang="en-GB" dirty="0"/>
          </a:p>
          <a:p>
            <a:r>
              <a:rPr lang="en-GB" dirty="0"/>
              <a:t>The next few slides suggest some revision strategies/techniques that do actually work. </a:t>
            </a:r>
          </a:p>
        </p:txBody>
      </p:sp>
    </p:spTree>
    <p:extLst>
      <p:ext uri="{BB962C8B-B14F-4D97-AF65-F5344CB8AC3E}">
        <p14:creationId xmlns:p14="http://schemas.microsoft.com/office/powerpoint/2010/main" val="123259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D4240D8A-D9BB-41C8-AA42-A92BCD8BA2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124744"/>
            <a:ext cx="8229600" cy="1143000"/>
          </a:xfrm>
        </p:spPr>
        <p:txBody>
          <a:bodyPr/>
          <a:lstStyle/>
          <a:p>
            <a:r>
              <a:rPr lang="en-GB" dirty="0"/>
              <a:t>Condense Your Notes</a:t>
            </a:r>
          </a:p>
        </p:txBody>
      </p:sp>
      <p:sp>
        <p:nvSpPr>
          <p:cNvPr id="3" name="Content Placeholder 2"/>
          <p:cNvSpPr>
            <a:spLocks noGrp="1"/>
          </p:cNvSpPr>
          <p:nvPr>
            <p:ph idx="1"/>
          </p:nvPr>
        </p:nvSpPr>
        <p:spPr>
          <a:xfrm>
            <a:off x="827584" y="2553406"/>
            <a:ext cx="7467600" cy="1750652"/>
          </a:xfrm>
        </p:spPr>
        <p:txBody>
          <a:bodyPr>
            <a:normAutofit fontScale="77500" lnSpcReduction="20000"/>
          </a:bodyPr>
          <a:lstStyle/>
          <a:p>
            <a:r>
              <a:rPr lang="en-GB" dirty="0"/>
              <a:t>One of the best things that students can do is to try and condense their notes.</a:t>
            </a:r>
          </a:p>
          <a:p>
            <a:r>
              <a:rPr lang="en-GB" dirty="0"/>
              <a:t>You should be trying to reduce the information in your work book or textbook into just the key points.</a:t>
            </a:r>
          </a:p>
        </p:txBody>
      </p:sp>
      <p:pic>
        <p:nvPicPr>
          <p:cNvPr id="3074" name="Picture 2" descr="http://computaconnect.typepad.com/.a/6a00e54f843d228833011168f1f5cc970c-800wi">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058766"/>
            <a:ext cx="7221974"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487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owerpoint-01.jpg">
            <a:extLst>
              <a:ext uri="{FF2B5EF4-FFF2-40B4-BE49-F238E27FC236}">
                <a16:creationId xmlns:a16="http://schemas.microsoft.com/office/drawing/2014/main" id="{229E4393-30BF-4CB0-93EC-25E17817D8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
            <a:ext cx="9144000" cy="6857464"/>
          </a:xfrm>
          <a:prstGeom prst="rect">
            <a:avLst/>
          </a:prstGeom>
        </p:spPr>
      </p:pic>
      <p:sp>
        <p:nvSpPr>
          <p:cNvPr id="2" name="Title 1"/>
          <p:cNvSpPr>
            <a:spLocks noGrp="1"/>
          </p:cNvSpPr>
          <p:nvPr>
            <p:ph type="title"/>
          </p:nvPr>
        </p:nvSpPr>
        <p:spPr>
          <a:xfrm>
            <a:off x="384049" y="896112"/>
            <a:ext cx="8229600" cy="1143000"/>
          </a:xfrm>
        </p:spPr>
        <p:txBody>
          <a:bodyPr/>
          <a:lstStyle/>
          <a:p>
            <a:r>
              <a:rPr lang="en-GB" dirty="0"/>
              <a:t>The 9 Box Grid</a:t>
            </a:r>
          </a:p>
        </p:txBody>
      </p:sp>
      <p:sp>
        <p:nvSpPr>
          <p:cNvPr id="6" name="Content Placeholder 5"/>
          <p:cNvSpPr>
            <a:spLocks noGrp="1"/>
          </p:cNvSpPr>
          <p:nvPr>
            <p:ph sz="quarter" idx="13"/>
          </p:nvPr>
        </p:nvSpPr>
        <p:spPr>
          <a:xfrm>
            <a:off x="467544" y="2183128"/>
            <a:ext cx="4956824" cy="3950208"/>
          </a:xfrm>
        </p:spPr>
        <p:txBody>
          <a:bodyPr>
            <a:normAutofit fontScale="47500" lnSpcReduction="20000"/>
          </a:bodyPr>
          <a:lstStyle/>
          <a:p>
            <a:r>
              <a:rPr lang="en-GB" dirty="0"/>
              <a:t>All you need is a sheet of A4 paper.</a:t>
            </a:r>
          </a:p>
          <a:p>
            <a:r>
              <a:rPr lang="en-GB" dirty="0"/>
              <a:t>Place the paper in front of you – landscape – fold it into thirds.</a:t>
            </a:r>
          </a:p>
          <a:p>
            <a:r>
              <a:rPr lang="en-GB" dirty="0"/>
              <a:t>Then with it folded, do it again the other way so that you get nine squares.</a:t>
            </a:r>
          </a:p>
          <a:p>
            <a:r>
              <a:rPr lang="en-GB" dirty="0"/>
              <a:t>You now need to summarise an entire topic in 9 boxes.</a:t>
            </a:r>
          </a:p>
          <a:p>
            <a:pPr lvl="1"/>
            <a:r>
              <a:rPr lang="en-GB" dirty="0"/>
              <a:t>First, read through your notes and decide the headings for each box.  What are the 9 most important things from the topic.</a:t>
            </a:r>
          </a:p>
          <a:p>
            <a:pPr lvl="1"/>
            <a:r>
              <a:rPr lang="en-GB" dirty="0"/>
              <a:t>Now write the key information under each heading – remember you only have a small box, only the key points can be included.  Use diagrams and pictures.</a:t>
            </a:r>
          </a:p>
          <a:p>
            <a:pPr lvl="1"/>
            <a:r>
              <a:rPr lang="en-GB" dirty="0"/>
              <a:t>Now regularly read through the sheet to remind yourself of the topic.</a:t>
            </a:r>
          </a:p>
          <a:p>
            <a:r>
              <a:rPr lang="en-GB" dirty="0"/>
              <a:t>You could also use this template to turn a topic or key event/process into a storyboard/cartoon strip.</a:t>
            </a:r>
          </a:p>
          <a:p>
            <a:endParaRPr lang="en-GB" dirty="0"/>
          </a:p>
        </p:txBody>
      </p:sp>
      <p:sp>
        <p:nvSpPr>
          <p:cNvPr id="7" name="Content Placeholder 6"/>
          <p:cNvSpPr>
            <a:spLocks noGrp="1"/>
          </p:cNvSpPr>
          <p:nvPr>
            <p:ph sz="quarter" idx="14"/>
          </p:nvPr>
        </p:nvSpPr>
        <p:spPr/>
        <p:txBody>
          <a:bodyPr/>
          <a:lstStyle/>
          <a:p>
            <a:endParaRPr lang="en-GB"/>
          </a:p>
        </p:txBody>
      </p:sp>
      <p:pic>
        <p:nvPicPr>
          <p:cNvPr id="5" name="Content Placeholder 4"/>
          <p:cNvPicPr>
            <a:picLocks noGrp="1" noChangeAspect="1"/>
          </p:cNvPicPr>
          <p:nvPr>
            <p:ph idx="4294967295"/>
          </p:nvPr>
        </p:nvPicPr>
        <p:blipFill rotWithShape="1">
          <a:blip r:embed="rId3"/>
          <a:srcRect l="47645" t="28417" r="38470" b="20451"/>
          <a:stretch/>
        </p:blipFill>
        <p:spPr>
          <a:xfrm>
            <a:off x="6417512" y="1505136"/>
            <a:ext cx="2150416" cy="4456752"/>
          </a:xfrm>
          <a:prstGeom prst="rect">
            <a:avLst/>
          </a:prstGeom>
        </p:spPr>
      </p:pic>
    </p:spTree>
    <p:extLst>
      <p:ext uri="{BB962C8B-B14F-4D97-AF65-F5344CB8AC3E}">
        <p14:creationId xmlns:p14="http://schemas.microsoft.com/office/powerpoint/2010/main" val="3649723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a:p>
        </p:txBody>
      </p:sp>
      <p:pic>
        <p:nvPicPr>
          <p:cNvPr id="4" name="Picture 3" descr="Powerpoint-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39552" y="2708920"/>
            <a:ext cx="7992888" cy="2677656"/>
          </a:xfrm>
          <a:prstGeom prst="rect">
            <a:avLst/>
          </a:prstGeom>
          <a:noFill/>
          <a:ln w="57150">
            <a:solidFill>
              <a:schemeClr val="tx1"/>
            </a:solidFill>
          </a:ln>
        </p:spPr>
        <p:txBody>
          <a:bodyPr wrap="square" rtlCol="0">
            <a:spAutoFit/>
          </a:bodyPr>
          <a:lstStyle/>
          <a:p>
            <a:r>
              <a:rPr lang="en-GB" sz="2400" dirty="0"/>
              <a:t>•  </a:t>
            </a:r>
            <a:r>
              <a:rPr lang="en-GB" sz="2800" b="1" dirty="0"/>
              <a:t>420 </a:t>
            </a:r>
            <a:r>
              <a:rPr lang="en-GB" sz="2800" dirty="0"/>
              <a:t>weeks</a:t>
            </a:r>
            <a:r>
              <a:rPr lang="en-GB" sz="2800" b="1" dirty="0"/>
              <a:t> </a:t>
            </a:r>
            <a:r>
              <a:rPr lang="en-GB" sz="2800" dirty="0"/>
              <a:t>spent school;  </a:t>
            </a:r>
            <a:r>
              <a:rPr lang="en-GB" sz="2800" b="1" dirty="0"/>
              <a:t>29 school </a:t>
            </a:r>
            <a:r>
              <a:rPr lang="en-GB" sz="2800" dirty="0"/>
              <a:t>weeks</a:t>
            </a:r>
            <a:r>
              <a:rPr lang="en-GB" sz="2800" b="1" dirty="0"/>
              <a:t> </a:t>
            </a:r>
            <a:r>
              <a:rPr lang="en-GB" sz="2800" dirty="0"/>
              <a:t>left </a:t>
            </a:r>
          </a:p>
          <a:p>
            <a:r>
              <a:rPr lang="en-GB" sz="2800" dirty="0"/>
              <a:t>• After this week there are only </a:t>
            </a:r>
            <a:r>
              <a:rPr lang="en-GB" sz="2800" b="1" dirty="0"/>
              <a:t>28</a:t>
            </a:r>
            <a:r>
              <a:rPr lang="en-GB" sz="2800" dirty="0"/>
              <a:t> more school Monday get ups! Until exams start</a:t>
            </a:r>
          </a:p>
          <a:p>
            <a:endParaRPr lang="en-GB" sz="2800" dirty="0"/>
          </a:p>
          <a:p>
            <a:r>
              <a:rPr lang="en-GB" sz="2800" dirty="0"/>
              <a:t>What your child does now shapes their opportunities for their working life. </a:t>
            </a:r>
          </a:p>
        </p:txBody>
      </p:sp>
      <p:pic>
        <p:nvPicPr>
          <p:cNvPr id="3074"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0573" b="30469" l="15886" r="82504"/>
                    </a14:imgEffect>
                  </a14:imgLayer>
                </a14:imgProps>
              </a:ext>
              <a:ext uri="{28A0092B-C50C-407E-A947-70E740481C1C}">
                <a14:useLocalDpi xmlns:a14="http://schemas.microsoft.com/office/drawing/2010/main" val="0"/>
              </a:ext>
            </a:extLst>
          </a:blip>
          <a:srcRect l="17015" t="20968" r="18193" b="69194"/>
          <a:stretch/>
        </p:blipFill>
        <p:spPr bwMode="auto">
          <a:xfrm>
            <a:off x="363288" y="1484784"/>
            <a:ext cx="8430016" cy="719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9552" y="2132856"/>
            <a:ext cx="1008112" cy="461665"/>
          </a:xfrm>
          <a:prstGeom prst="rect">
            <a:avLst/>
          </a:prstGeom>
          <a:noFill/>
          <a:ln w="3175">
            <a:solidFill>
              <a:schemeClr val="tx1"/>
            </a:solidFill>
          </a:ln>
        </p:spPr>
        <p:txBody>
          <a:bodyPr wrap="square" rtlCol="0">
            <a:spAutoFit/>
          </a:bodyPr>
          <a:lstStyle/>
          <a:p>
            <a:r>
              <a:rPr lang="en-GB" sz="2400" dirty="0"/>
              <a:t>School</a:t>
            </a:r>
          </a:p>
        </p:txBody>
      </p:sp>
      <p:sp>
        <p:nvSpPr>
          <p:cNvPr id="7" name="TextBox 6"/>
          <p:cNvSpPr txBox="1"/>
          <p:nvPr/>
        </p:nvSpPr>
        <p:spPr>
          <a:xfrm>
            <a:off x="3714200" y="2132855"/>
            <a:ext cx="1728192" cy="461665"/>
          </a:xfrm>
          <a:prstGeom prst="rect">
            <a:avLst/>
          </a:prstGeom>
          <a:noFill/>
          <a:ln w="3175">
            <a:solidFill>
              <a:schemeClr val="tx1"/>
            </a:solidFill>
          </a:ln>
        </p:spPr>
        <p:txBody>
          <a:bodyPr wrap="square" rtlCol="0">
            <a:spAutoFit/>
          </a:bodyPr>
          <a:lstStyle/>
          <a:p>
            <a:r>
              <a:rPr lang="en-GB" sz="2400" dirty="0"/>
              <a:t>Working Life</a:t>
            </a:r>
          </a:p>
        </p:txBody>
      </p:sp>
      <p:sp>
        <p:nvSpPr>
          <p:cNvPr id="8" name="TextBox 7"/>
          <p:cNvSpPr txBox="1"/>
          <p:nvPr/>
        </p:nvSpPr>
        <p:spPr>
          <a:xfrm>
            <a:off x="6948264" y="2132856"/>
            <a:ext cx="1728192" cy="461665"/>
          </a:xfrm>
          <a:prstGeom prst="rect">
            <a:avLst/>
          </a:prstGeom>
          <a:noFill/>
          <a:ln w="3175">
            <a:solidFill>
              <a:schemeClr val="tx1"/>
            </a:solidFill>
          </a:ln>
        </p:spPr>
        <p:txBody>
          <a:bodyPr wrap="square" rtlCol="0">
            <a:spAutoFit/>
          </a:bodyPr>
          <a:lstStyle/>
          <a:p>
            <a:r>
              <a:rPr lang="en-GB" sz="2400" dirty="0"/>
              <a:t>Retirement</a:t>
            </a:r>
          </a:p>
        </p:txBody>
      </p:sp>
    </p:spTree>
    <p:extLst>
      <p:ext uri="{BB962C8B-B14F-4D97-AF65-F5344CB8AC3E}">
        <p14:creationId xmlns:p14="http://schemas.microsoft.com/office/powerpoint/2010/main" val="35394821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werpoint-01.jpg">
            <a:extLst>
              <a:ext uri="{FF2B5EF4-FFF2-40B4-BE49-F238E27FC236}">
                <a16:creationId xmlns:a16="http://schemas.microsoft.com/office/drawing/2014/main" id="{F1138896-9CED-4AEF-8BC6-1DB2CDE3F3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980728"/>
            <a:ext cx="8229600" cy="1143000"/>
          </a:xfrm>
        </p:spPr>
        <p:txBody>
          <a:bodyPr/>
          <a:lstStyle/>
          <a:p>
            <a:r>
              <a:rPr lang="en-GB" dirty="0"/>
              <a:t>Mind-maps/Graphic Organisers</a:t>
            </a:r>
          </a:p>
        </p:txBody>
      </p:sp>
      <p:sp>
        <p:nvSpPr>
          <p:cNvPr id="3" name="Content Placeholder 2"/>
          <p:cNvSpPr>
            <a:spLocks noGrp="1"/>
          </p:cNvSpPr>
          <p:nvPr>
            <p:ph idx="1"/>
          </p:nvPr>
        </p:nvSpPr>
        <p:spPr>
          <a:xfrm>
            <a:off x="457200" y="2226468"/>
            <a:ext cx="3394720" cy="3650803"/>
          </a:xfrm>
        </p:spPr>
        <p:txBody>
          <a:bodyPr>
            <a:normAutofit fontScale="55000" lnSpcReduction="20000"/>
          </a:bodyPr>
          <a:lstStyle/>
          <a:p>
            <a:r>
              <a:rPr lang="en-GB" dirty="0"/>
              <a:t>Use a black or blue pen to write down all the information you can remember on a topic on your graphic organiser on a topic, without using your books.</a:t>
            </a:r>
          </a:p>
          <a:p>
            <a:r>
              <a:rPr lang="en-GB" dirty="0">
                <a:solidFill>
                  <a:srgbClr val="FF0000"/>
                </a:solidFill>
              </a:rPr>
              <a:t>Using your books and revision material, amend any mistakes with a red pen.  </a:t>
            </a:r>
          </a:p>
          <a:p>
            <a:r>
              <a:rPr lang="en-GB" dirty="0">
                <a:solidFill>
                  <a:srgbClr val="00B050"/>
                </a:solidFill>
              </a:rPr>
              <a:t>Using your books and revision material, add anything you have missed with a green pen.</a:t>
            </a:r>
          </a:p>
          <a:p>
            <a:r>
              <a:rPr lang="en-GB" dirty="0"/>
              <a:t>Repeat the process again in 3 days, and then 3 weeks . . . Repeat, Repeat, Repeat</a:t>
            </a:r>
          </a:p>
          <a:p>
            <a:endParaRPr lang="en-GB" dirty="0"/>
          </a:p>
        </p:txBody>
      </p:sp>
      <p:pic>
        <p:nvPicPr>
          <p:cNvPr id="5" name="Picture 4"/>
          <p:cNvPicPr>
            <a:picLocks noChangeAspect="1"/>
          </p:cNvPicPr>
          <p:nvPr/>
        </p:nvPicPr>
        <p:blipFill>
          <a:blip r:embed="rId3"/>
          <a:stretch>
            <a:fillRect/>
          </a:stretch>
        </p:blipFill>
        <p:spPr>
          <a:xfrm>
            <a:off x="3942711" y="2060849"/>
            <a:ext cx="5150389" cy="2897094"/>
          </a:xfrm>
          <a:prstGeom prst="rect">
            <a:avLst/>
          </a:prstGeom>
        </p:spPr>
      </p:pic>
    </p:spTree>
    <p:extLst>
      <p:ext uri="{BB962C8B-B14F-4D97-AF65-F5344CB8AC3E}">
        <p14:creationId xmlns:p14="http://schemas.microsoft.com/office/powerpoint/2010/main" val="909695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werpoint-01.jpg">
            <a:extLst>
              <a:ext uri="{FF2B5EF4-FFF2-40B4-BE49-F238E27FC236}">
                <a16:creationId xmlns:a16="http://schemas.microsoft.com/office/drawing/2014/main" id="{CE718B04-EB23-4E36-894F-5DD6DF2276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933394"/>
            <a:ext cx="8229600" cy="1143000"/>
          </a:xfrm>
        </p:spPr>
        <p:txBody>
          <a:bodyPr/>
          <a:lstStyle/>
          <a:p>
            <a:r>
              <a:rPr lang="en-GB" dirty="0"/>
              <a:t>Flash Cards</a:t>
            </a:r>
          </a:p>
        </p:txBody>
      </p:sp>
      <p:sp>
        <p:nvSpPr>
          <p:cNvPr id="3" name="Content Placeholder 2"/>
          <p:cNvSpPr>
            <a:spLocks noGrp="1"/>
          </p:cNvSpPr>
          <p:nvPr>
            <p:ph idx="1"/>
          </p:nvPr>
        </p:nvSpPr>
        <p:spPr>
          <a:xfrm>
            <a:off x="628651" y="1879238"/>
            <a:ext cx="3736181" cy="4070042"/>
          </a:xfrm>
        </p:spPr>
        <p:txBody>
          <a:bodyPr>
            <a:normAutofit fontScale="62500" lnSpcReduction="20000"/>
          </a:bodyPr>
          <a:lstStyle/>
          <a:p>
            <a:r>
              <a:rPr lang="en-GB" dirty="0"/>
              <a:t>These can be used in a range of ways:</a:t>
            </a:r>
          </a:p>
          <a:p>
            <a:pPr lvl="1"/>
            <a:r>
              <a:rPr lang="en-GB" dirty="0"/>
              <a:t>To summarise a topic or event within a topic.</a:t>
            </a:r>
          </a:p>
          <a:p>
            <a:pPr lvl="1"/>
            <a:r>
              <a:rPr lang="en-GB" dirty="0"/>
              <a:t>Question one side, answer the other so you can test yourself.</a:t>
            </a:r>
          </a:p>
          <a:p>
            <a:pPr lvl="1"/>
            <a:r>
              <a:rPr lang="en-GB" dirty="0"/>
              <a:t>Keyword one side, definition the other so you can test yourself.</a:t>
            </a:r>
          </a:p>
          <a:p>
            <a:pPr lvl="1"/>
            <a:endParaRPr lang="en-GB" dirty="0"/>
          </a:p>
          <a:p>
            <a:r>
              <a:rPr lang="en-GB" dirty="0"/>
              <a:t>Post-it notes are also a good way of doing Questions and Answers for topics.  Stick them up in your room and test yourself regularly.</a:t>
            </a:r>
          </a:p>
        </p:txBody>
      </p:sp>
      <p:pic>
        <p:nvPicPr>
          <p:cNvPr id="4" name="Picture 3"/>
          <p:cNvPicPr>
            <a:picLocks noChangeAspect="1"/>
          </p:cNvPicPr>
          <p:nvPr/>
        </p:nvPicPr>
        <p:blipFill>
          <a:blip r:embed="rId3"/>
          <a:stretch>
            <a:fillRect/>
          </a:stretch>
        </p:blipFill>
        <p:spPr>
          <a:xfrm>
            <a:off x="4572000" y="2298172"/>
            <a:ext cx="3872820" cy="2647418"/>
          </a:xfrm>
          <a:prstGeom prst="rect">
            <a:avLst/>
          </a:prstGeom>
        </p:spPr>
      </p:pic>
    </p:spTree>
    <p:extLst>
      <p:ext uri="{BB962C8B-B14F-4D97-AF65-F5344CB8AC3E}">
        <p14:creationId xmlns:p14="http://schemas.microsoft.com/office/powerpoint/2010/main" val="1254627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8C7E6-276B-434A-9723-177FC64AE85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16450D4-427A-4AD8-8390-53CB4FC3C010}"/>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68B9DC99-8C2A-47F1-895F-FF1B03E1A401}"/>
              </a:ext>
            </a:extLst>
          </p:cNvPr>
          <p:cNvPicPr>
            <a:picLocks noChangeAspect="1"/>
          </p:cNvPicPr>
          <p:nvPr/>
        </p:nvPicPr>
        <p:blipFill>
          <a:blip r:embed="rId2"/>
          <a:stretch>
            <a:fillRect/>
          </a:stretch>
        </p:blipFill>
        <p:spPr>
          <a:xfrm>
            <a:off x="0" y="0"/>
            <a:ext cx="9144000" cy="6857999"/>
          </a:xfrm>
          <a:prstGeom prst="rect">
            <a:avLst/>
          </a:prstGeom>
        </p:spPr>
      </p:pic>
    </p:spTree>
    <p:extLst>
      <p:ext uri="{BB962C8B-B14F-4D97-AF65-F5344CB8AC3E}">
        <p14:creationId xmlns:p14="http://schemas.microsoft.com/office/powerpoint/2010/main" val="1359445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5536389D-DE1E-4FE0-AA75-9D9C6F9596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053657"/>
            <a:ext cx="8229600" cy="1143000"/>
          </a:xfrm>
        </p:spPr>
        <p:txBody>
          <a:bodyPr>
            <a:normAutofit fontScale="90000"/>
          </a:bodyPr>
          <a:lstStyle/>
          <a:p>
            <a:r>
              <a:rPr lang="en-GB" sz="3600" dirty="0"/>
              <a:t>Make sure they are testing themselves so they know if their revision has worked</a:t>
            </a:r>
          </a:p>
        </p:txBody>
      </p:sp>
      <p:sp>
        <p:nvSpPr>
          <p:cNvPr id="3" name="Content Placeholder 2"/>
          <p:cNvSpPr>
            <a:spLocks noGrp="1"/>
          </p:cNvSpPr>
          <p:nvPr>
            <p:ph idx="1"/>
          </p:nvPr>
        </p:nvSpPr>
        <p:spPr>
          <a:xfrm>
            <a:off x="539552" y="2132856"/>
            <a:ext cx="4017871" cy="4032448"/>
          </a:xfrm>
        </p:spPr>
        <p:txBody>
          <a:bodyPr>
            <a:normAutofit fontScale="55000" lnSpcReduction="20000"/>
          </a:bodyPr>
          <a:lstStyle/>
          <a:p>
            <a:r>
              <a:rPr lang="en-GB" dirty="0"/>
              <a:t>This is the most important thing that needs to be done.</a:t>
            </a:r>
          </a:p>
          <a:p>
            <a:endParaRPr lang="en-GB" dirty="0"/>
          </a:p>
          <a:p>
            <a:r>
              <a:rPr lang="en-GB" dirty="0"/>
              <a:t>Research has proven that without regular testing revision does not work.</a:t>
            </a:r>
          </a:p>
          <a:p>
            <a:endParaRPr lang="en-GB" dirty="0"/>
          </a:p>
          <a:p>
            <a:r>
              <a:rPr lang="en-GB" dirty="0"/>
              <a:t>The day or a few days after revision your child should have some way to test themselves</a:t>
            </a:r>
          </a:p>
          <a:p>
            <a:endParaRPr lang="en-GB" dirty="0"/>
          </a:p>
          <a:p>
            <a:r>
              <a:rPr lang="en-GB" dirty="0"/>
              <a:t>They should try and complete past exam questions in timed conditions or knowledge tests without notes.</a:t>
            </a: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5642" y="2307266"/>
            <a:ext cx="2679290" cy="2202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a:extLst>
              <a:ext uri="{FF2B5EF4-FFF2-40B4-BE49-F238E27FC236}">
                <a16:creationId xmlns:a16="http://schemas.microsoft.com/office/drawing/2014/main" id="{A737CF1D-E23F-4BC6-B223-459E2DE4FF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00" t="22656" r="77744" b="69011"/>
          <a:stretch/>
        </p:blipFill>
        <p:spPr bwMode="auto">
          <a:xfrm>
            <a:off x="5148064" y="4725144"/>
            <a:ext cx="1613889" cy="759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a:extLst>
              <a:ext uri="{FF2B5EF4-FFF2-40B4-BE49-F238E27FC236}">
                <a16:creationId xmlns:a16="http://schemas.microsoft.com/office/drawing/2014/main" id="{6D31AD02-023F-4FD5-A0CF-DA041867F8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389" t="19792" r="39855" b="70052"/>
          <a:stretch/>
        </p:blipFill>
        <p:spPr bwMode="auto">
          <a:xfrm>
            <a:off x="6161036" y="5438739"/>
            <a:ext cx="1074619" cy="521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a:extLst>
              <a:ext uri="{FF2B5EF4-FFF2-40B4-BE49-F238E27FC236}">
                <a16:creationId xmlns:a16="http://schemas.microsoft.com/office/drawing/2014/main" id="{2E9AAD70-7D03-499B-AFF1-9D0D6276E1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925" t="48031" r="39855" b="35235"/>
          <a:stretch/>
        </p:blipFill>
        <p:spPr bwMode="auto">
          <a:xfrm>
            <a:off x="7352594" y="4391865"/>
            <a:ext cx="1001871" cy="713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692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B2838-31EF-E465-700B-1370119A92C9}"/>
            </a:ext>
          </a:extLst>
        </p:cNvPr>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4224AE8C-60C6-536E-18BB-1A194603DD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a:extLst>
              <a:ext uri="{FF2B5EF4-FFF2-40B4-BE49-F238E27FC236}">
                <a16:creationId xmlns:a16="http://schemas.microsoft.com/office/drawing/2014/main" id="{04DD3844-2971-BBEC-6AFC-109F4B8273F6}"/>
              </a:ext>
            </a:extLst>
          </p:cNvPr>
          <p:cNvSpPr>
            <a:spLocks noGrp="1"/>
          </p:cNvSpPr>
          <p:nvPr>
            <p:ph type="title"/>
          </p:nvPr>
        </p:nvSpPr>
        <p:spPr>
          <a:xfrm>
            <a:off x="457200" y="1053657"/>
            <a:ext cx="8229600" cy="1143000"/>
          </a:xfrm>
        </p:spPr>
        <p:txBody>
          <a:bodyPr>
            <a:normAutofit fontScale="90000"/>
          </a:bodyPr>
          <a:lstStyle/>
          <a:p>
            <a:r>
              <a:rPr lang="en-GB" sz="3600" dirty="0"/>
              <a:t>Using Artificial Intelligence (AI) such as ChatGPT</a:t>
            </a:r>
          </a:p>
        </p:txBody>
      </p:sp>
      <p:sp>
        <p:nvSpPr>
          <p:cNvPr id="3" name="Content Placeholder 2">
            <a:extLst>
              <a:ext uri="{FF2B5EF4-FFF2-40B4-BE49-F238E27FC236}">
                <a16:creationId xmlns:a16="http://schemas.microsoft.com/office/drawing/2014/main" id="{B6196E0A-024A-F4EF-88E3-43DDB334E655}"/>
              </a:ext>
            </a:extLst>
          </p:cNvPr>
          <p:cNvSpPr>
            <a:spLocks noGrp="1"/>
          </p:cNvSpPr>
          <p:nvPr>
            <p:ph idx="1"/>
          </p:nvPr>
        </p:nvSpPr>
        <p:spPr>
          <a:xfrm>
            <a:off x="551898" y="1988840"/>
            <a:ext cx="4017871" cy="4032448"/>
          </a:xfrm>
        </p:spPr>
        <p:txBody>
          <a:bodyPr>
            <a:normAutofit fontScale="47500" lnSpcReduction="20000"/>
          </a:bodyPr>
          <a:lstStyle/>
          <a:p>
            <a:r>
              <a:rPr lang="en-GB" b="1" dirty="0"/>
              <a:t>Create and Mark Practice Exam Questions</a:t>
            </a:r>
            <a:br>
              <a:rPr lang="en-GB" dirty="0"/>
            </a:br>
            <a:r>
              <a:rPr lang="en-GB" dirty="0"/>
              <a:t>AI tools can generate tailored exam-style questions for any GCSE subject, then mark student answers and provide instant, constructive feedback — helping students identify gaps and improve their exam technique.</a:t>
            </a:r>
          </a:p>
          <a:p>
            <a:r>
              <a:rPr lang="en-GB" b="1" dirty="0"/>
              <a:t>Explain Difficult Concepts in Simple Terms</a:t>
            </a:r>
            <a:br>
              <a:rPr lang="en-GB" dirty="0"/>
            </a:br>
            <a:r>
              <a:rPr lang="en-GB" dirty="0"/>
              <a:t>Students can ask AI to break down complex topics into more understandable language, get step-by-step explanations, or even receive summaries of key ideas — ideal for revisiting tricky areas or preparing for assessments.</a:t>
            </a:r>
          </a:p>
          <a:p>
            <a:r>
              <a:rPr lang="en-GB" b="1" dirty="0"/>
              <a:t>Build Personalised Revision Plans</a:t>
            </a:r>
            <a:br>
              <a:rPr lang="en-GB" dirty="0"/>
            </a:br>
            <a:r>
              <a:rPr lang="en-GB" dirty="0"/>
              <a:t>AI can help students organise their time by creating customised revision timetables based on their subjects, strengths, and exam dates — promoting consistency and reducing last-minute cramming</a:t>
            </a:r>
          </a:p>
        </p:txBody>
      </p:sp>
      <p:pic>
        <p:nvPicPr>
          <p:cNvPr id="5" name="Picture 4" descr="A brain on a circuit board&#10;&#10;AI-generated content may be incorrect.">
            <a:extLst>
              <a:ext uri="{FF2B5EF4-FFF2-40B4-BE49-F238E27FC236}">
                <a16:creationId xmlns:a16="http://schemas.microsoft.com/office/drawing/2014/main" id="{D350B6CF-5DC7-602E-17FB-68581A54C8A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90356" y="2337048"/>
            <a:ext cx="3275856" cy="2183904"/>
          </a:xfrm>
          <a:prstGeom prst="rect">
            <a:avLst/>
          </a:prstGeom>
        </p:spPr>
      </p:pic>
    </p:spTree>
    <p:extLst>
      <p:ext uri="{BB962C8B-B14F-4D97-AF65-F5344CB8AC3E}">
        <p14:creationId xmlns:p14="http://schemas.microsoft.com/office/powerpoint/2010/main" val="26423053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573E2-05C6-81AE-50A5-1A3DCA67CB89}"/>
            </a:ext>
          </a:extLst>
        </p:cNvPr>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F6C3FEB8-0C0E-2FA6-B6D4-1EDEF6AC39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pic>
        <p:nvPicPr>
          <p:cNvPr id="11" name="Picture 10">
            <a:extLst>
              <a:ext uri="{FF2B5EF4-FFF2-40B4-BE49-F238E27FC236}">
                <a16:creationId xmlns:a16="http://schemas.microsoft.com/office/drawing/2014/main" id="{24145F8C-0028-F39A-186C-4FD5BF3045A0}"/>
              </a:ext>
            </a:extLst>
          </p:cNvPr>
          <p:cNvPicPr>
            <a:picLocks noChangeAspect="1"/>
          </p:cNvPicPr>
          <p:nvPr/>
        </p:nvPicPr>
        <p:blipFill>
          <a:blip r:embed="rId4"/>
          <a:srcRect l="31889" t="76471" r="13775" b="2754"/>
          <a:stretch>
            <a:fillRect/>
          </a:stretch>
        </p:blipFill>
        <p:spPr>
          <a:xfrm>
            <a:off x="123427" y="980728"/>
            <a:ext cx="8862982" cy="1800200"/>
          </a:xfrm>
          <a:prstGeom prst="rect">
            <a:avLst/>
          </a:prstGeom>
        </p:spPr>
      </p:pic>
      <p:pic>
        <p:nvPicPr>
          <p:cNvPr id="13" name="Picture 12">
            <a:extLst>
              <a:ext uri="{FF2B5EF4-FFF2-40B4-BE49-F238E27FC236}">
                <a16:creationId xmlns:a16="http://schemas.microsoft.com/office/drawing/2014/main" id="{09043592-1868-28E9-EE9F-58D463F3BB66}"/>
              </a:ext>
            </a:extLst>
          </p:cNvPr>
          <p:cNvPicPr>
            <a:picLocks noChangeAspect="1"/>
          </p:cNvPicPr>
          <p:nvPr/>
        </p:nvPicPr>
        <p:blipFill>
          <a:blip r:embed="rId5"/>
          <a:srcRect l="33463" t="26283" r="31100" b="41106"/>
          <a:stretch>
            <a:fillRect/>
          </a:stretch>
        </p:blipFill>
        <p:spPr>
          <a:xfrm>
            <a:off x="866630" y="3106869"/>
            <a:ext cx="7410740" cy="3623031"/>
          </a:xfrm>
          <a:prstGeom prst="rect">
            <a:avLst/>
          </a:prstGeom>
        </p:spPr>
      </p:pic>
      <p:pic>
        <p:nvPicPr>
          <p:cNvPr id="15" name="Picture 14">
            <a:extLst>
              <a:ext uri="{FF2B5EF4-FFF2-40B4-BE49-F238E27FC236}">
                <a16:creationId xmlns:a16="http://schemas.microsoft.com/office/drawing/2014/main" id="{684E795A-6653-C164-8893-DAD9BBA5287B}"/>
              </a:ext>
            </a:extLst>
          </p:cNvPr>
          <p:cNvPicPr>
            <a:picLocks noChangeAspect="1"/>
          </p:cNvPicPr>
          <p:nvPr/>
        </p:nvPicPr>
        <p:blipFill>
          <a:blip r:embed="rId6"/>
          <a:srcRect l="33463" t="64823" r="14563" b="18871"/>
          <a:stretch>
            <a:fillRect/>
          </a:stretch>
        </p:blipFill>
        <p:spPr>
          <a:xfrm>
            <a:off x="504767" y="5199399"/>
            <a:ext cx="8134466" cy="1355746"/>
          </a:xfrm>
          <a:prstGeom prst="rect">
            <a:avLst/>
          </a:prstGeom>
          <a:ln w="38100">
            <a:solidFill>
              <a:srgbClr val="FF0000"/>
            </a:solidFill>
          </a:ln>
        </p:spPr>
      </p:pic>
    </p:spTree>
    <p:extLst>
      <p:ext uri="{BB962C8B-B14F-4D97-AF65-F5344CB8AC3E}">
        <p14:creationId xmlns:p14="http://schemas.microsoft.com/office/powerpoint/2010/main" val="3540251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werpoint-01.jpg">
            <a:extLst>
              <a:ext uri="{FF2B5EF4-FFF2-40B4-BE49-F238E27FC236}">
                <a16:creationId xmlns:a16="http://schemas.microsoft.com/office/drawing/2014/main" id="{70424173-531C-4671-818B-C250F9A6BC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196752"/>
            <a:ext cx="8229600" cy="1143000"/>
          </a:xfrm>
        </p:spPr>
        <p:txBody>
          <a:bodyPr>
            <a:normAutofit fontScale="90000"/>
          </a:bodyPr>
          <a:lstStyle/>
          <a:p>
            <a:r>
              <a:rPr lang="en-GB" dirty="0"/>
              <a:t>Encourage your child to revise things more than once</a:t>
            </a:r>
          </a:p>
        </p:txBody>
      </p:sp>
      <p:sp>
        <p:nvSpPr>
          <p:cNvPr id="3" name="Content Placeholder 2"/>
          <p:cNvSpPr>
            <a:spLocks noGrp="1"/>
          </p:cNvSpPr>
          <p:nvPr>
            <p:ph idx="1"/>
          </p:nvPr>
        </p:nvSpPr>
        <p:spPr>
          <a:xfrm>
            <a:off x="838200" y="2790055"/>
            <a:ext cx="7467600" cy="1143001"/>
          </a:xfrm>
        </p:spPr>
        <p:txBody>
          <a:bodyPr>
            <a:normAutofit fontScale="62500" lnSpcReduction="20000"/>
          </a:bodyPr>
          <a:lstStyle/>
          <a:p>
            <a:r>
              <a:rPr lang="en-GB" dirty="0"/>
              <a:t>Research suggests that you need to revise a topic four times before you truly understand it and memorise it.</a:t>
            </a:r>
          </a:p>
          <a:p>
            <a:r>
              <a:rPr lang="en-GB" dirty="0"/>
              <a:t>Make sure that you revise every topic more than once in the run up to your exam.</a:t>
            </a:r>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398" t="31771" r="44656" b="19270"/>
          <a:stretch/>
        </p:blipFill>
        <p:spPr bwMode="auto">
          <a:xfrm>
            <a:off x="3068166" y="3861048"/>
            <a:ext cx="4239610" cy="299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93403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51361777-98D3-4BE5-9192-3F63701A29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160676"/>
            <a:ext cx="8229600" cy="1143000"/>
          </a:xfrm>
        </p:spPr>
        <p:txBody>
          <a:bodyPr>
            <a:normAutofit fontScale="90000"/>
          </a:bodyPr>
          <a:lstStyle/>
          <a:p>
            <a:r>
              <a:rPr lang="en-GB" sz="3600" dirty="0"/>
              <a:t>You can help your child by making sure they have all the resources they need for revision</a:t>
            </a:r>
          </a:p>
        </p:txBody>
      </p:sp>
      <p:sp>
        <p:nvSpPr>
          <p:cNvPr id="3" name="Content Placeholder 2"/>
          <p:cNvSpPr>
            <a:spLocks noGrp="1"/>
          </p:cNvSpPr>
          <p:nvPr>
            <p:ph idx="1"/>
          </p:nvPr>
        </p:nvSpPr>
        <p:spPr>
          <a:xfrm>
            <a:off x="539552" y="2616444"/>
            <a:ext cx="4525888" cy="3280805"/>
          </a:xfrm>
        </p:spPr>
        <p:txBody>
          <a:bodyPr>
            <a:normAutofit fontScale="77500" lnSpcReduction="20000"/>
          </a:bodyPr>
          <a:lstStyle/>
          <a:p>
            <a:r>
              <a:rPr lang="en-GB" altLang="en-US" dirty="0"/>
              <a:t>There are a number of different resources that would be useful the main ones are:</a:t>
            </a:r>
          </a:p>
          <a:p>
            <a:pPr lvl="1"/>
            <a:r>
              <a:rPr lang="en-GB" altLang="en-US" dirty="0"/>
              <a:t>Work books for each subject</a:t>
            </a:r>
          </a:p>
          <a:p>
            <a:pPr lvl="1"/>
            <a:r>
              <a:rPr lang="en-GB" altLang="en-US" dirty="0"/>
              <a:t>Text book or revision guide</a:t>
            </a:r>
          </a:p>
          <a:p>
            <a:pPr lvl="1"/>
            <a:r>
              <a:rPr lang="en-GB" altLang="en-US" dirty="0"/>
              <a:t>Coloured pens/Highlighters</a:t>
            </a:r>
          </a:p>
          <a:p>
            <a:pPr lvl="1"/>
            <a:r>
              <a:rPr lang="en-GB" altLang="en-US" dirty="0"/>
              <a:t>Paper/ post it notes/ flash cards</a:t>
            </a:r>
          </a:p>
          <a:p>
            <a:pPr lvl="1"/>
            <a:r>
              <a:rPr lang="en-GB" altLang="en-US" dirty="0"/>
              <a:t>Revision websites</a:t>
            </a:r>
          </a:p>
          <a:p>
            <a:pPr marL="457200" lvl="1" indent="0">
              <a:buNone/>
            </a:pPr>
            <a:endParaRPr lang="en-GB" altLang="en-US" dirty="0"/>
          </a:p>
          <a:p>
            <a:endParaRPr lang="en-GB"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128" y="2708920"/>
            <a:ext cx="3456167" cy="26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814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werpoint-01.jpg">
            <a:extLst>
              <a:ext uri="{FF2B5EF4-FFF2-40B4-BE49-F238E27FC236}">
                <a16:creationId xmlns:a16="http://schemas.microsoft.com/office/drawing/2014/main" id="{40A3ABB1-F028-4EC2-B402-7D4A81E29B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296680"/>
            <a:ext cx="8229600" cy="1143000"/>
          </a:xfrm>
        </p:spPr>
        <p:txBody>
          <a:bodyPr>
            <a:normAutofit fontScale="90000"/>
          </a:bodyPr>
          <a:lstStyle/>
          <a:p>
            <a:r>
              <a:rPr lang="en-GB" dirty="0"/>
              <a:t>They also need a good quiet place to study</a:t>
            </a:r>
          </a:p>
        </p:txBody>
      </p:sp>
      <p:sp>
        <p:nvSpPr>
          <p:cNvPr id="3" name="Content Placeholder 2"/>
          <p:cNvSpPr>
            <a:spLocks noGrp="1"/>
          </p:cNvSpPr>
          <p:nvPr>
            <p:ph idx="1"/>
          </p:nvPr>
        </p:nvSpPr>
        <p:spPr>
          <a:xfrm>
            <a:off x="838200" y="2636912"/>
            <a:ext cx="3733800" cy="3352813"/>
          </a:xfrm>
        </p:spPr>
        <p:txBody>
          <a:bodyPr>
            <a:normAutofit fontScale="85000" lnSpcReduction="20000"/>
          </a:bodyPr>
          <a:lstStyle/>
          <a:p>
            <a:r>
              <a:rPr lang="en-GB" dirty="0"/>
              <a:t>Students need to find a quiet, well lit place to study which is away from distractions.</a:t>
            </a:r>
          </a:p>
          <a:p>
            <a:r>
              <a:rPr lang="en-GB" dirty="0"/>
              <a:t>They should log out of, or temporarily disable social media like Instagram, Snapchat, Tik Tok…</a:t>
            </a:r>
          </a:p>
          <a:p>
            <a:endParaRPr lang="en-GB"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1438" y="2852936"/>
            <a:ext cx="3264362"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20185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01.jpg">
            <a:extLst>
              <a:ext uri="{FF2B5EF4-FFF2-40B4-BE49-F238E27FC236}">
                <a16:creationId xmlns:a16="http://schemas.microsoft.com/office/drawing/2014/main" id="{E03BEBD4-3ABB-43A4-9911-F8688C30DD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607910" y="1368449"/>
            <a:ext cx="8041440" cy="679635"/>
          </a:xfrm>
        </p:spPr>
        <p:txBody>
          <a:bodyPr>
            <a:normAutofit/>
          </a:bodyPr>
          <a:lstStyle/>
          <a:p>
            <a:r>
              <a:rPr lang="en-GB" sz="2800" b="1" dirty="0"/>
              <a:t>Extra provision </a:t>
            </a:r>
          </a:p>
        </p:txBody>
      </p:sp>
      <p:sp>
        <p:nvSpPr>
          <p:cNvPr id="3" name="Content Placeholder 2"/>
          <p:cNvSpPr>
            <a:spLocks noGrp="1"/>
          </p:cNvSpPr>
          <p:nvPr>
            <p:ph idx="1"/>
          </p:nvPr>
        </p:nvSpPr>
        <p:spPr>
          <a:xfrm>
            <a:off x="575556" y="2348880"/>
            <a:ext cx="7992888" cy="3208797"/>
          </a:xfrm>
        </p:spPr>
        <p:txBody>
          <a:bodyPr>
            <a:normAutofit fontScale="62500" lnSpcReduction="20000"/>
          </a:bodyPr>
          <a:lstStyle/>
          <a:p>
            <a:r>
              <a:rPr lang="en-GB" dirty="0"/>
              <a:t>Weekly sessions in each subject. </a:t>
            </a:r>
          </a:p>
          <a:p>
            <a:endParaRPr lang="en-GB" dirty="0"/>
          </a:p>
          <a:p>
            <a:r>
              <a:rPr lang="en-GB" dirty="0"/>
              <a:t>Opportunity to improve knowledge and understanding.</a:t>
            </a:r>
          </a:p>
          <a:p>
            <a:endParaRPr lang="en-GB" dirty="0"/>
          </a:p>
          <a:p>
            <a:r>
              <a:rPr lang="en-GB" dirty="0"/>
              <a:t>Opportunity to improve controlled assessment work.</a:t>
            </a:r>
          </a:p>
          <a:p>
            <a:endParaRPr lang="en-GB" dirty="0"/>
          </a:p>
          <a:p>
            <a:r>
              <a:rPr lang="en-GB" dirty="0"/>
              <a:t>Opportunity to seek help with all aspects of work.</a:t>
            </a:r>
          </a:p>
          <a:p>
            <a:endParaRPr lang="en-GB" dirty="0"/>
          </a:p>
          <a:p>
            <a:pPr marL="0" indent="0" algn="ctr">
              <a:buNone/>
            </a:pPr>
            <a:r>
              <a:rPr lang="en-GB" b="1" dirty="0"/>
              <a:t>Please encourage your son / daughter to attend, they make a significant difference to achievement and progress.</a:t>
            </a:r>
          </a:p>
        </p:txBody>
      </p:sp>
    </p:spTree>
    <p:extLst>
      <p:ext uri="{BB962C8B-B14F-4D97-AF65-F5344CB8AC3E}">
        <p14:creationId xmlns:p14="http://schemas.microsoft.com/office/powerpoint/2010/main" val="983452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01.jpg">
            <a:extLst>
              <a:ext uri="{FF2B5EF4-FFF2-40B4-BE49-F238E27FC236}">
                <a16:creationId xmlns:a16="http://schemas.microsoft.com/office/drawing/2014/main" id="{ABC84F09-25FD-4A3D-9D4F-733B728AF9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551280" y="1130203"/>
            <a:ext cx="8041440" cy="749033"/>
          </a:xfrm>
        </p:spPr>
        <p:txBody>
          <a:bodyPr/>
          <a:lstStyle/>
          <a:p>
            <a:r>
              <a:rPr lang="en-GB" b="1" dirty="0"/>
              <a:t>GCSEs have got harder . . .</a:t>
            </a:r>
          </a:p>
        </p:txBody>
      </p:sp>
      <p:sp>
        <p:nvSpPr>
          <p:cNvPr id="3" name="Content Placeholder 2"/>
          <p:cNvSpPr>
            <a:spLocks noGrp="1"/>
          </p:cNvSpPr>
          <p:nvPr>
            <p:ph idx="1"/>
          </p:nvPr>
        </p:nvSpPr>
        <p:spPr>
          <a:xfrm>
            <a:off x="589040" y="2085622"/>
            <a:ext cx="4775047" cy="3910892"/>
          </a:xfrm>
        </p:spPr>
        <p:txBody>
          <a:bodyPr vert="horz" lIns="91440" tIns="45720" rIns="91440" bIns="45720" rtlCol="0" anchor="t">
            <a:normAutofit fontScale="40000" lnSpcReduction="20000"/>
          </a:bodyPr>
          <a:lstStyle/>
          <a:p>
            <a:r>
              <a:rPr lang="en-GB" sz="4500" dirty="0"/>
              <a:t>No /Less coursework</a:t>
            </a:r>
            <a:endParaRPr lang="en-GB" sz="4500">
              <a:ea typeface="Cambria"/>
            </a:endParaRPr>
          </a:p>
          <a:p>
            <a:r>
              <a:rPr lang="en-GB" sz="4500" dirty="0"/>
              <a:t>More challenging content – AS content now on the higher Maths GCSE and higher Science GCSE</a:t>
            </a:r>
          </a:p>
          <a:p>
            <a:r>
              <a:rPr lang="en-GB" sz="4500" dirty="0"/>
              <a:t>Students are not allowed copies of the texts they have studied in their English Literature exam.</a:t>
            </a:r>
            <a:endParaRPr lang="en-GB" sz="4500">
              <a:ea typeface="Cambria"/>
            </a:endParaRPr>
          </a:p>
          <a:p>
            <a:r>
              <a:rPr lang="en-GB" sz="4500" dirty="0"/>
              <a:t>For 2025-27 students are not expected to memorise formulae for Science and Maths, however they should not </a:t>
            </a:r>
            <a:r>
              <a:rPr lang="en-GB" sz="4500"/>
              <a:t>become complacent.</a:t>
            </a:r>
            <a:endParaRPr lang="en-GB" sz="4500">
              <a:ea typeface="Cambria"/>
            </a:endParaRPr>
          </a:p>
          <a:p>
            <a:r>
              <a:rPr lang="en-GB" sz="4500" b="1" dirty="0"/>
              <a:t>Despite the impact of Covid, the current Year 11s will sit full exams with no additional information about what is on the exams.  </a:t>
            </a:r>
          </a:p>
          <a:p>
            <a:endParaRPr lang="en-GB" sz="4000" b="1" dirty="0"/>
          </a:p>
          <a:p>
            <a:pPr marL="0" indent="0">
              <a:buNone/>
            </a:pPr>
            <a:endParaRPr lang="en-GB" sz="4000" b="1" dirty="0"/>
          </a:p>
          <a:p>
            <a:endParaRPr lang="en-GB" dirty="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043" t="57014" r="54131" b="11837"/>
          <a:stretch/>
        </p:blipFill>
        <p:spPr bwMode="auto">
          <a:xfrm>
            <a:off x="5364088" y="1988840"/>
            <a:ext cx="3639504"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90220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01.jpg">
            <a:extLst>
              <a:ext uri="{FF2B5EF4-FFF2-40B4-BE49-F238E27FC236}">
                <a16:creationId xmlns:a16="http://schemas.microsoft.com/office/drawing/2014/main" id="{3B742645-78E6-433D-A654-CA5608CB8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1173911"/>
            <a:ext cx="8229600" cy="1143000"/>
          </a:xfrm>
        </p:spPr>
        <p:txBody>
          <a:bodyPr>
            <a:normAutofit fontScale="90000"/>
          </a:bodyPr>
          <a:lstStyle/>
          <a:p>
            <a:r>
              <a:rPr lang="en-GB" dirty="0"/>
              <a:t>Some of our students might be feeling like this . . .</a:t>
            </a:r>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2676" b="3832"/>
          <a:stretch/>
        </p:blipFill>
        <p:spPr bwMode="auto">
          <a:xfrm>
            <a:off x="1763688" y="2345511"/>
            <a:ext cx="5814764" cy="4162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5837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werpoint-01.jpg">
            <a:extLst>
              <a:ext uri="{FF2B5EF4-FFF2-40B4-BE49-F238E27FC236}">
                <a16:creationId xmlns:a16="http://schemas.microsoft.com/office/drawing/2014/main" id="{DA207815-3409-472A-9AB9-BDC1C53CEA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84177" y="1061864"/>
            <a:ext cx="8229600" cy="1143000"/>
          </a:xfrm>
        </p:spPr>
        <p:txBody>
          <a:bodyPr/>
          <a:lstStyle/>
          <a:p>
            <a:r>
              <a:rPr lang="en-GB" b="1" dirty="0"/>
              <a:t>Some easy ways to lower stress</a:t>
            </a:r>
          </a:p>
        </p:txBody>
      </p:sp>
      <p:sp>
        <p:nvSpPr>
          <p:cNvPr id="3" name="Content Placeholder 2"/>
          <p:cNvSpPr>
            <a:spLocks noGrp="1"/>
          </p:cNvSpPr>
          <p:nvPr>
            <p:ph idx="1"/>
          </p:nvPr>
        </p:nvSpPr>
        <p:spPr>
          <a:xfrm>
            <a:off x="457200" y="2204864"/>
            <a:ext cx="8229600" cy="3921299"/>
          </a:xfrm>
        </p:spPr>
        <p:txBody>
          <a:bodyPr>
            <a:normAutofit fontScale="92500" lnSpcReduction="10000"/>
          </a:bodyPr>
          <a:lstStyle/>
          <a:p>
            <a:r>
              <a:rPr lang="en-GB" dirty="0"/>
              <a:t>Get plenty of sleep – turn off phones and consoles</a:t>
            </a:r>
          </a:p>
          <a:p>
            <a:endParaRPr lang="en-GB" dirty="0"/>
          </a:p>
          <a:p>
            <a:r>
              <a:rPr lang="en-GB" dirty="0"/>
              <a:t>No caffeine after 4pm (Pepsi 10 mg per 100ml, Diet Coke &amp; Lucozade – 12mg,  Red Bull/Energy Drink 30 mg)</a:t>
            </a:r>
          </a:p>
          <a:p>
            <a:endParaRPr lang="en-GB" dirty="0"/>
          </a:p>
          <a:p>
            <a:r>
              <a:rPr lang="en-GB" dirty="0"/>
              <a:t>Exercise </a:t>
            </a:r>
          </a:p>
        </p:txBody>
      </p:sp>
    </p:spTree>
    <p:extLst>
      <p:ext uri="{BB962C8B-B14F-4D97-AF65-F5344CB8AC3E}">
        <p14:creationId xmlns:p14="http://schemas.microsoft.com/office/powerpoint/2010/main" val="85640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werpoint-01.jpg">
            <a:extLst>
              <a:ext uri="{FF2B5EF4-FFF2-40B4-BE49-F238E27FC236}">
                <a16:creationId xmlns:a16="http://schemas.microsoft.com/office/drawing/2014/main" id="{54977792-DA1F-4A36-A551-CCEFD3B39F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a:extLst>
              <a:ext uri="{FF2B5EF4-FFF2-40B4-BE49-F238E27FC236}">
                <a16:creationId xmlns:a16="http://schemas.microsoft.com/office/drawing/2014/main" id="{D5588F0B-925E-4A06-A391-2D8288CD4675}"/>
              </a:ext>
            </a:extLst>
          </p:cNvPr>
          <p:cNvSpPr>
            <a:spLocks noGrp="1"/>
          </p:cNvSpPr>
          <p:nvPr>
            <p:ph type="title"/>
          </p:nvPr>
        </p:nvSpPr>
        <p:spPr>
          <a:xfrm>
            <a:off x="457200" y="1196752"/>
            <a:ext cx="8229600" cy="1143000"/>
          </a:xfrm>
        </p:spPr>
        <p:txBody>
          <a:bodyPr/>
          <a:lstStyle/>
          <a:p>
            <a:r>
              <a:rPr lang="en-GB" dirty="0"/>
              <a:t>5 Senses</a:t>
            </a:r>
          </a:p>
        </p:txBody>
      </p:sp>
      <p:sp>
        <p:nvSpPr>
          <p:cNvPr id="3" name="Content Placeholder 2">
            <a:extLst>
              <a:ext uri="{FF2B5EF4-FFF2-40B4-BE49-F238E27FC236}">
                <a16:creationId xmlns:a16="http://schemas.microsoft.com/office/drawing/2014/main" id="{36CF7C6F-884F-4008-92AA-DE63F64FDC02}"/>
              </a:ext>
            </a:extLst>
          </p:cNvPr>
          <p:cNvSpPr>
            <a:spLocks noGrp="1"/>
          </p:cNvSpPr>
          <p:nvPr>
            <p:ph idx="1"/>
          </p:nvPr>
        </p:nvSpPr>
        <p:spPr>
          <a:xfrm>
            <a:off x="457200" y="2276872"/>
            <a:ext cx="8229600" cy="3849291"/>
          </a:xfrm>
        </p:spPr>
        <p:txBody>
          <a:bodyPr>
            <a:normAutofit fontScale="70000" lnSpcReduction="20000"/>
          </a:bodyPr>
          <a:lstStyle/>
          <a:p>
            <a:r>
              <a:rPr lang="en-GB" dirty="0"/>
              <a:t>The aim of this technique is to stop your mind wandering off into the past or future and worrying about things that aren’t currently happening in the present moment. </a:t>
            </a:r>
          </a:p>
          <a:p>
            <a:r>
              <a:rPr lang="en-GB" dirty="0"/>
              <a:t>When that ‘alarm’ is going off and you feel anxious try and  sit still for a moment and notice your 5 senses </a:t>
            </a:r>
          </a:p>
          <a:p>
            <a:endParaRPr lang="en-GB" dirty="0"/>
          </a:p>
          <a:p>
            <a:r>
              <a:rPr lang="en-GB" dirty="0"/>
              <a:t>What can I:</a:t>
            </a:r>
          </a:p>
          <a:p>
            <a:pPr lvl="1"/>
            <a:r>
              <a:rPr lang="en-GB" dirty="0"/>
              <a:t>See</a:t>
            </a:r>
          </a:p>
          <a:p>
            <a:pPr lvl="1"/>
            <a:r>
              <a:rPr lang="en-GB" dirty="0"/>
              <a:t>Smell</a:t>
            </a:r>
          </a:p>
          <a:p>
            <a:pPr lvl="1"/>
            <a:r>
              <a:rPr lang="en-GB" dirty="0"/>
              <a:t>Hear</a:t>
            </a:r>
          </a:p>
          <a:p>
            <a:pPr lvl="1"/>
            <a:r>
              <a:rPr lang="en-GB" dirty="0"/>
              <a:t>Feel </a:t>
            </a:r>
          </a:p>
          <a:p>
            <a:pPr lvl="1"/>
            <a:r>
              <a:rPr lang="en-GB" dirty="0"/>
              <a:t>Taste</a:t>
            </a:r>
          </a:p>
        </p:txBody>
      </p:sp>
      <p:pic>
        <p:nvPicPr>
          <p:cNvPr id="5" name="Picture 4">
            <a:extLst>
              <a:ext uri="{FF2B5EF4-FFF2-40B4-BE49-F238E27FC236}">
                <a16:creationId xmlns:a16="http://schemas.microsoft.com/office/drawing/2014/main" id="{857297ED-0ED3-4F55-A7F0-75E865785795}"/>
              </a:ext>
            </a:extLst>
          </p:cNvPr>
          <p:cNvPicPr>
            <a:picLocks noChangeAspect="1"/>
          </p:cNvPicPr>
          <p:nvPr/>
        </p:nvPicPr>
        <p:blipFill>
          <a:blip r:embed="rId3"/>
          <a:stretch>
            <a:fillRect/>
          </a:stretch>
        </p:blipFill>
        <p:spPr>
          <a:xfrm>
            <a:off x="5796136" y="3711413"/>
            <a:ext cx="2102228" cy="2130747"/>
          </a:xfrm>
          <a:prstGeom prst="rect">
            <a:avLst/>
          </a:prstGeom>
        </p:spPr>
      </p:pic>
    </p:spTree>
    <p:extLst>
      <p:ext uri="{BB962C8B-B14F-4D97-AF65-F5344CB8AC3E}">
        <p14:creationId xmlns:p14="http://schemas.microsoft.com/office/powerpoint/2010/main" val="1406541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01.jpg">
            <a:extLst>
              <a:ext uri="{FF2B5EF4-FFF2-40B4-BE49-F238E27FC236}">
                <a16:creationId xmlns:a16="http://schemas.microsoft.com/office/drawing/2014/main" id="{0F1B9307-7F2B-4C0D-8EE9-A0ED8663D7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a:extLst>
              <a:ext uri="{FF2B5EF4-FFF2-40B4-BE49-F238E27FC236}">
                <a16:creationId xmlns:a16="http://schemas.microsoft.com/office/drawing/2014/main" id="{5E8B2A5C-4AF4-4158-9893-FE1F38748A9E}"/>
              </a:ext>
            </a:extLst>
          </p:cNvPr>
          <p:cNvSpPr>
            <a:spLocks noGrp="1"/>
          </p:cNvSpPr>
          <p:nvPr>
            <p:ph type="title"/>
          </p:nvPr>
        </p:nvSpPr>
        <p:spPr>
          <a:xfrm>
            <a:off x="491074" y="926976"/>
            <a:ext cx="8229600" cy="1143000"/>
          </a:xfrm>
        </p:spPr>
        <p:txBody>
          <a:bodyPr/>
          <a:lstStyle/>
          <a:p>
            <a:r>
              <a:rPr lang="en-GB" dirty="0"/>
              <a:t>Five Finger Touch</a:t>
            </a:r>
          </a:p>
        </p:txBody>
      </p:sp>
      <p:sp>
        <p:nvSpPr>
          <p:cNvPr id="3" name="Content Placeholder 2">
            <a:extLst>
              <a:ext uri="{FF2B5EF4-FFF2-40B4-BE49-F238E27FC236}">
                <a16:creationId xmlns:a16="http://schemas.microsoft.com/office/drawing/2014/main" id="{A666FEC7-1C52-4D32-9FED-39147928D42A}"/>
              </a:ext>
            </a:extLst>
          </p:cNvPr>
          <p:cNvSpPr>
            <a:spLocks noGrp="1"/>
          </p:cNvSpPr>
          <p:nvPr>
            <p:ph idx="1"/>
          </p:nvPr>
        </p:nvSpPr>
        <p:spPr>
          <a:xfrm>
            <a:off x="457200" y="2420888"/>
            <a:ext cx="4474840" cy="3705275"/>
          </a:xfrm>
        </p:spPr>
        <p:txBody>
          <a:bodyPr>
            <a:normAutofit fontScale="62500" lnSpcReduction="20000"/>
          </a:bodyPr>
          <a:lstStyle/>
          <a:p>
            <a:r>
              <a:rPr lang="en-GB" dirty="0"/>
              <a:t>Number the fingers on your hand 1-5</a:t>
            </a:r>
          </a:p>
          <a:p>
            <a:r>
              <a:rPr lang="en-GB" dirty="0"/>
              <a:t>Then choose a target finger on the other hand and touch it with each numbered finger.</a:t>
            </a:r>
          </a:p>
          <a:p>
            <a:r>
              <a:rPr lang="en-GB" dirty="0"/>
              <a:t>Then repeat for all the other fingers on your hand.</a:t>
            </a:r>
          </a:p>
          <a:p>
            <a:r>
              <a:rPr lang="en-GB" dirty="0"/>
              <a:t>If it becomes too easy, then change the pattern (i.e. 1, 4, 3, 5, 2).</a:t>
            </a:r>
          </a:p>
          <a:p>
            <a:r>
              <a:rPr lang="en-GB" dirty="0"/>
              <a:t>The trick is that the task should not be that difficult so it frustrates you but hard enough so that you have to think about it.</a:t>
            </a:r>
          </a:p>
          <a:p>
            <a:endParaRPr lang="en-GB" dirty="0"/>
          </a:p>
        </p:txBody>
      </p:sp>
      <p:pic>
        <p:nvPicPr>
          <p:cNvPr id="4" name="Picture 3">
            <a:extLst>
              <a:ext uri="{FF2B5EF4-FFF2-40B4-BE49-F238E27FC236}">
                <a16:creationId xmlns:a16="http://schemas.microsoft.com/office/drawing/2014/main" id="{9636A94F-89C4-4A48-948E-C6788D6E1ED0}"/>
              </a:ext>
            </a:extLst>
          </p:cNvPr>
          <p:cNvPicPr>
            <a:picLocks noChangeAspect="1"/>
          </p:cNvPicPr>
          <p:nvPr/>
        </p:nvPicPr>
        <p:blipFill rotWithShape="1">
          <a:blip r:embed="rId3"/>
          <a:srcRect l="6383" t="13508" r="6383" b="12693"/>
          <a:stretch/>
        </p:blipFill>
        <p:spPr>
          <a:xfrm>
            <a:off x="5292080" y="2132856"/>
            <a:ext cx="2952328" cy="3528392"/>
          </a:xfrm>
          <a:prstGeom prst="rect">
            <a:avLst/>
          </a:prstGeom>
        </p:spPr>
      </p:pic>
    </p:spTree>
    <p:extLst>
      <p:ext uri="{BB962C8B-B14F-4D97-AF65-F5344CB8AC3E}">
        <p14:creationId xmlns:p14="http://schemas.microsoft.com/office/powerpoint/2010/main" val="206318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owerpoint-01.jpg">
            <a:extLst>
              <a:ext uri="{FF2B5EF4-FFF2-40B4-BE49-F238E27FC236}">
                <a16:creationId xmlns:a16="http://schemas.microsoft.com/office/drawing/2014/main" id="{71DC00F1-C5D3-416D-8630-25EF79B70B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2" name="Title 1"/>
          <p:cNvSpPr>
            <a:spLocks noGrp="1"/>
          </p:cNvSpPr>
          <p:nvPr>
            <p:ph type="title"/>
          </p:nvPr>
        </p:nvSpPr>
        <p:spPr>
          <a:xfrm>
            <a:off x="457200" y="926266"/>
            <a:ext cx="8229600" cy="1143000"/>
          </a:xfrm>
        </p:spPr>
        <p:txBody>
          <a:bodyPr/>
          <a:lstStyle/>
          <a:p>
            <a:r>
              <a:rPr lang="en-GB" dirty="0"/>
              <a:t>Listen to your worries</a:t>
            </a:r>
          </a:p>
        </p:txBody>
      </p:sp>
      <p:sp>
        <p:nvSpPr>
          <p:cNvPr id="3" name="Content Placeholder 2"/>
          <p:cNvSpPr>
            <a:spLocks noGrp="1"/>
          </p:cNvSpPr>
          <p:nvPr>
            <p:ph idx="1"/>
          </p:nvPr>
        </p:nvSpPr>
        <p:spPr>
          <a:xfrm>
            <a:off x="551280" y="1916832"/>
            <a:ext cx="4380760" cy="4940632"/>
          </a:xfrm>
        </p:spPr>
        <p:txBody>
          <a:bodyPr>
            <a:noAutofit/>
          </a:bodyPr>
          <a:lstStyle/>
          <a:p>
            <a:r>
              <a:rPr lang="en-GB" sz="1800" dirty="0"/>
              <a:t>Write all your anxieties and worries down. Then draw two circles one inside of the other</a:t>
            </a:r>
          </a:p>
          <a:p>
            <a:r>
              <a:rPr lang="en-GB" sz="1800" dirty="0"/>
              <a:t>Review each worry and ask yourself ‘What control do I have over this?’</a:t>
            </a:r>
          </a:p>
          <a:p>
            <a:r>
              <a:rPr lang="en-GB" sz="1800" dirty="0"/>
              <a:t>If there’s something you can do to control the outcome of the worry, put it in the centre circle.  If there’s nothing you can do to control the outcome of the thought or worry it goes in the outer circle.</a:t>
            </a:r>
          </a:p>
          <a:p>
            <a:r>
              <a:rPr lang="en-GB" sz="1800" dirty="0"/>
              <a:t>People who handle stress well focus on spend their energy focusing on the worries they can control.</a:t>
            </a:r>
          </a:p>
        </p:txBody>
      </p:sp>
      <p:sp>
        <p:nvSpPr>
          <p:cNvPr id="4" name="Oval 3"/>
          <p:cNvSpPr/>
          <p:nvPr/>
        </p:nvSpPr>
        <p:spPr>
          <a:xfrm>
            <a:off x="5103421" y="1788178"/>
            <a:ext cx="3516664" cy="352839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5" name="Oval 4"/>
          <p:cNvSpPr/>
          <p:nvPr/>
        </p:nvSpPr>
        <p:spPr>
          <a:xfrm>
            <a:off x="5679485" y="2364242"/>
            <a:ext cx="2376264" cy="252028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Things I can control</a:t>
            </a:r>
          </a:p>
        </p:txBody>
      </p:sp>
      <p:sp>
        <p:nvSpPr>
          <p:cNvPr id="6" name="TextBox 5"/>
          <p:cNvSpPr txBox="1"/>
          <p:nvPr/>
        </p:nvSpPr>
        <p:spPr>
          <a:xfrm>
            <a:off x="4959405" y="5588568"/>
            <a:ext cx="3312368" cy="369332"/>
          </a:xfrm>
          <a:prstGeom prst="rect">
            <a:avLst/>
          </a:prstGeom>
          <a:noFill/>
        </p:spPr>
        <p:txBody>
          <a:bodyPr wrap="square" rtlCol="0">
            <a:spAutoFit/>
          </a:bodyPr>
          <a:lstStyle/>
          <a:p>
            <a:r>
              <a:rPr lang="en-GB" dirty="0"/>
              <a:t>Things I have no control over</a:t>
            </a:r>
          </a:p>
        </p:txBody>
      </p:sp>
      <p:cxnSp>
        <p:nvCxnSpPr>
          <p:cNvPr id="8" name="Straight Arrow Connector 7"/>
          <p:cNvCxnSpPr/>
          <p:nvPr/>
        </p:nvCxnSpPr>
        <p:spPr>
          <a:xfrm flipV="1">
            <a:off x="5751493" y="5028538"/>
            <a:ext cx="720080" cy="560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9105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6719-F694-483B-A438-722C23D5B1CD}"/>
              </a:ext>
            </a:extLst>
          </p:cNvPr>
          <p:cNvSpPr>
            <a:spLocks noGrp="1"/>
          </p:cNvSpPr>
          <p:nvPr>
            <p:ph type="title"/>
          </p:nvPr>
        </p:nvSpPr>
        <p:spPr>
          <a:xfrm>
            <a:off x="314230" y="-315416"/>
            <a:ext cx="8510588" cy="1325563"/>
          </a:xfrm>
        </p:spPr>
        <p:txBody>
          <a:bodyPr/>
          <a:lstStyle/>
          <a:p>
            <a:r>
              <a:rPr lang="en-GB" dirty="0"/>
              <a:t>Faculty Contacts</a:t>
            </a:r>
          </a:p>
        </p:txBody>
      </p:sp>
      <p:sp>
        <p:nvSpPr>
          <p:cNvPr id="3" name="Content Placeholder 2">
            <a:extLst>
              <a:ext uri="{FF2B5EF4-FFF2-40B4-BE49-F238E27FC236}">
                <a16:creationId xmlns:a16="http://schemas.microsoft.com/office/drawing/2014/main" id="{0385F514-D17B-6ADE-7F4A-A3763195F7CE}"/>
              </a:ext>
            </a:extLst>
          </p:cNvPr>
          <p:cNvSpPr>
            <a:spLocks noGrp="1"/>
          </p:cNvSpPr>
          <p:nvPr>
            <p:ph idx="1"/>
          </p:nvPr>
        </p:nvSpPr>
        <p:spPr>
          <a:xfrm>
            <a:off x="296674" y="764704"/>
            <a:ext cx="8545701" cy="5904656"/>
          </a:xfrm>
        </p:spPr>
        <p:txBody>
          <a:bodyPr>
            <a:normAutofit fontScale="77500" lnSpcReduction="20000"/>
          </a:bodyPr>
          <a:lstStyle/>
          <a:p>
            <a:pPr lvl="1">
              <a:buFont typeface="Wingdings" panose="05000000000000000000" pitchFamily="2" charset="2"/>
              <a:buChar char="§"/>
            </a:pPr>
            <a:r>
              <a:rPr lang="en-GB" sz="4000" dirty="0"/>
              <a:t>English and MFL – Mrs K Ford</a:t>
            </a:r>
          </a:p>
          <a:p>
            <a:pPr lvl="1"/>
            <a:r>
              <a:rPr lang="en-GB" dirty="0">
                <a:hlinkClick r:id="rId2"/>
              </a:rPr>
              <a:t>k.ford@fairfax.fmat.co.uk</a:t>
            </a:r>
            <a:r>
              <a:rPr lang="en-GB" dirty="0"/>
              <a:t> </a:t>
            </a:r>
          </a:p>
          <a:p>
            <a:pPr lvl="1">
              <a:buFont typeface="Wingdings" panose="05000000000000000000" pitchFamily="2" charset="2"/>
              <a:buChar char="§"/>
            </a:pPr>
            <a:r>
              <a:rPr lang="en-GB" sz="4000" dirty="0"/>
              <a:t>Maths – Mrs A Ashton</a:t>
            </a:r>
          </a:p>
          <a:p>
            <a:pPr lvl="1"/>
            <a:r>
              <a:rPr lang="en-GB" dirty="0">
                <a:hlinkClick r:id="rId3"/>
              </a:rPr>
              <a:t>a.ashton@fairfax.fmat.co.uk</a:t>
            </a:r>
            <a:r>
              <a:rPr lang="en-GB" dirty="0"/>
              <a:t> </a:t>
            </a:r>
          </a:p>
          <a:p>
            <a:pPr lvl="1">
              <a:buFont typeface="Wingdings" panose="05000000000000000000" pitchFamily="2" charset="2"/>
              <a:buChar char="§"/>
            </a:pPr>
            <a:r>
              <a:rPr lang="en-GB" sz="4000" dirty="0"/>
              <a:t>Science  – Mr Hyden</a:t>
            </a:r>
          </a:p>
          <a:p>
            <a:pPr lvl="1"/>
            <a:r>
              <a:rPr lang="en-GB" dirty="0">
                <a:hlinkClick r:id="rId4"/>
              </a:rPr>
              <a:t>a.hyden@fairfax.fmat.co.uk</a:t>
            </a:r>
            <a:endParaRPr lang="en-GB" dirty="0"/>
          </a:p>
          <a:p>
            <a:pPr lvl="1">
              <a:buFont typeface="Wingdings" panose="05000000000000000000" pitchFamily="2" charset="2"/>
              <a:buChar char="§"/>
            </a:pPr>
            <a:r>
              <a:rPr lang="en-GB" sz="4000" dirty="0"/>
              <a:t>Humanities – Mrs Maciewicz</a:t>
            </a:r>
            <a:endParaRPr lang="en-GB" sz="4000" dirty="0">
              <a:cs typeface="Arial"/>
            </a:endParaRPr>
          </a:p>
          <a:p>
            <a:pPr lvl="1"/>
            <a:r>
              <a:rPr lang="en-GB" dirty="0"/>
              <a:t> </a:t>
            </a:r>
            <a:r>
              <a:rPr lang="en-GB" dirty="0">
                <a:ea typeface="+mn-lt"/>
                <a:cs typeface="+mn-lt"/>
                <a:hlinkClick r:id="rId5"/>
              </a:rPr>
              <a:t>s.mackiewicz@fairfax.fmat.co.uk</a:t>
            </a:r>
          </a:p>
          <a:p>
            <a:pPr lvl="1">
              <a:buFont typeface="Wingdings" panose="05000000000000000000" pitchFamily="2" charset="2"/>
              <a:buChar char="§"/>
            </a:pPr>
            <a:r>
              <a:rPr lang="en-GB" sz="4000" dirty="0"/>
              <a:t>Business and Computing – Mr B Hewitt</a:t>
            </a:r>
          </a:p>
          <a:p>
            <a:pPr lvl="1"/>
            <a:r>
              <a:rPr lang="en-GB" dirty="0">
                <a:hlinkClick r:id="rId6"/>
              </a:rPr>
              <a:t>b.hewitt@fairfax.fmat.co.uk</a:t>
            </a:r>
            <a:r>
              <a:rPr lang="en-GB" dirty="0"/>
              <a:t> </a:t>
            </a:r>
          </a:p>
          <a:p>
            <a:pPr lvl="1">
              <a:buFont typeface="Wingdings" panose="05000000000000000000" pitchFamily="2" charset="2"/>
              <a:buChar char="§"/>
            </a:pPr>
            <a:r>
              <a:rPr lang="en-GB" sz="4000" dirty="0"/>
              <a:t>PE and Performance – Mr D Trowman</a:t>
            </a:r>
          </a:p>
          <a:p>
            <a:pPr lvl="1"/>
            <a:r>
              <a:rPr lang="en-GB" dirty="0">
                <a:hlinkClick r:id="rId7"/>
              </a:rPr>
              <a:t>d.trowman@fairfax.fmat.co.uk</a:t>
            </a:r>
            <a:r>
              <a:rPr lang="en-GB" dirty="0"/>
              <a:t> </a:t>
            </a:r>
          </a:p>
          <a:p>
            <a:pPr lvl="1">
              <a:buFont typeface="Wingdings" panose="05000000000000000000" pitchFamily="2" charset="2"/>
              <a:buChar char="§"/>
            </a:pPr>
            <a:r>
              <a:rPr lang="en-GB" sz="4000" dirty="0"/>
              <a:t>ART &amp; Technology - Mrs A Bradnick</a:t>
            </a:r>
          </a:p>
          <a:p>
            <a:pPr lvl="1"/>
            <a:r>
              <a:rPr lang="en-GB" dirty="0">
                <a:hlinkClick r:id="rId8"/>
              </a:rPr>
              <a:t>a.bradnick@fairfax.fmat.co.uk</a:t>
            </a:r>
            <a:endParaRPr lang="en-GB" dirty="0"/>
          </a:p>
          <a:p>
            <a:endParaRPr lang="en-GB" dirty="0"/>
          </a:p>
        </p:txBody>
      </p:sp>
    </p:spTree>
    <p:extLst>
      <p:ext uri="{BB962C8B-B14F-4D97-AF65-F5344CB8AC3E}">
        <p14:creationId xmlns:p14="http://schemas.microsoft.com/office/powerpoint/2010/main" val="3137831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contacts</a:t>
            </a:r>
          </a:p>
        </p:txBody>
      </p:sp>
      <p:sp>
        <p:nvSpPr>
          <p:cNvPr id="3" name="Content Placeholder 2"/>
          <p:cNvSpPr>
            <a:spLocks noGrp="1"/>
          </p:cNvSpPr>
          <p:nvPr>
            <p:ph idx="1"/>
          </p:nvPr>
        </p:nvSpPr>
        <p:spPr/>
        <p:txBody>
          <a:bodyPr>
            <a:normAutofit fontScale="77500" lnSpcReduction="20000"/>
          </a:bodyPr>
          <a:lstStyle/>
          <a:p>
            <a:pPr marL="457200" lvl="1" indent="0">
              <a:buNone/>
            </a:pPr>
            <a:endParaRPr lang="en-GB" dirty="0"/>
          </a:p>
          <a:p>
            <a:r>
              <a:rPr lang="en-GB" dirty="0"/>
              <a:t>Mr Ravenscroft (Head of Year 11)</a:t>
            </a:r>
            <a:endParaRPr lang="en-GB" dirty="0">
              <a:cs typeface="Arial"/>
            </a:endParaRPr>
          </a:p>
          <a:p>
            <a:pPr lvl="1"/>
            <a:r>
              <a:rPr lang="en-GB" dirty="0">
                <a:hlinkClick r:id="rId2"/>
              </a:rPr>
              <a:t>c.ravenscroft@fairfax.fmat.co.uk</a:t>
            </a:r>
            <a:r>
              <a:rPr lang="en-GB" dirty="0"/>
              <a:t> </a:t>
            </a:r>
          </a:p>
          <a:p>
            <a:pPr lvl="1"/>
            <a:endParaRPr lang="en-GB" dirty="0"/>
          </a:p>
          <a:p>
            <a:r>
              <a:rPr lang="en-GB" dirty="0"/>
              <a:t>Miss Lamey (Assistant Head of Year 11)</a:t>
            </a:r>
            <a:endParaRPr lang="en-GB" dirty="0">
              <a:cs typeface="Arial"/>
            </a:endParaRPr>
          </a:p>
          <a:p>
            <a:pPr lvl="1"/>
            <a:r>
              <a:rPr lang="en-GB" dirty="0">
                <a:hlinkClick r:id="rId3"/>
              </a:rPr>
              <a:t>b.lamey@fairfax.fmat.co.uk</a:t>
            </a:r>
            <a:r>
              <a:rPr lang="en-GB" dirty="0"/>
              <a:t> </a:t>
            </a:r>
          </a:p>
          <a:p>
            <a:pPr lvl="1"/>
            <a:endParaRPr lang="en-GB" dirty="0"/>
          </a:p>
          <a:p>
            <a:r>
              <a:rPr lang="en-GB" dirty="0"/>
              <a:t>Mrs Knowles (Career Adviser)</a:t>
            </a:r>
            <a:endParaRPr lang="en-GB" dirty="0">
              <a:cs typeface="Arial"/>
            </a:endParaRPr>
          </a:p>
          <a:p>
            <a:pPr lvl="1"/>
            <a:r>
              <a:rPr lang="en-GB" sz="2900" dirty="0">
                <a:latin typeface="+mj-lt"/>
                <a:hlinkClick r:id="rId4"/>
              </a:rPr>
              <a:t>p.knowles@fairfax.fmat.co.uk</a:t>
            </a:r>
            <a:r>
              <a:rPr lang="en-GB" sz="2900" dirty="0">
                <a:latin typeface="+mj-lt"/>
              </a:rPr>
              <a:t> </a:t>
            </a:r>
            <a:endParaRPr lang="en-GB" dirty="0"/>
          </a:p>
          <a:p>
            <a:pPr marL="329184" lvl="1" indent="0">
              <a:buNone/>
            </a:pPr>
            <a:endParaRPr lang="en-GB" dirty="0"/>
          </a:p>
          <a:p>
            <a:r>
              <a:rPr lang="en-GB" dirty="0"/>
              <a:t>Mr Hetherington (Vice Principal)</a:t>
            </a:r>
            <a:endParaRPr lang="en-GB" dirty="0">
              <a:cs typeface="Arial"/>
            </a:endParaRPr>
          </a:p>
          <a:p>
            <a:pPr lvl="1"/>
            <a:r>
              <a:rPr lang="en-GB" dirty="0">
                <a:hlinkClick r:id="rId5"/>
              </a:rPr>
              <a:t>c.hetherington@fairfax.fmat.co.uk</a:t>
            </a:r>
            <a:r>
              <a:rPr lang="en-GB" dirty="0"/>
              <a:t> </a:t>
            </a:r>
          </a:p>
        </p:txBody>
      </p:sp>
    </p:spTree>
    <p:extLst>
      <p:ext uri="{BB962C8B-B14F-4D97-AF65-F5344CB8AC3E}">
        <p14:creationId xmlns:p14="http://schemas.microsoft.com/office/powerpoint/2010/main" val="38389435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07746-EBC1-451D-B0C9-7FD93DAF9B37}"/>
              </a:ext>
            </a:extLst>
          </p:cNvPr>
          <p:cNvSpPr>
            <a:spLocks noGrp="1"/>
          </p:cNvSpPr>
          <p:nvPr>
            <p:ph type="title"/>
          </p:nvPr>
        </p:nvSpPr>
        <p:spPr/>
        <p:txBody>
          <a:bodyPr/>
          <a:lstStyle/>
          <a:p>
            <a:r>
              <a:rPr lang="en-GB" dirty="0"/>
              <a:t>Form Tutor Contacts</a:t>
            </a:r>
          </a:p>
        </p:txBody>
      </p:sp>
      <p:sp>
        <p:nvSpPr>
          <p:cNvPr id="3" name="Content Placeholder 2">
            <a:extLst>
              <a:ext uri="{FF2B5EF4-FFF2-40B4-BE49-F238E27FC236}">
                <a16:creationId xmlns:a16="http://schemas.microsoft.com/office/drawing/2014/main" id="{12993192-4E0B-4789-AB59-BAE5E9AD84E1}"/>
              </a:ext>
            </a:extLst>
          </p:cNvPr>
          <p:cNvSpPr>
            <a:spLocks noGrp="1"/>
          </p:cNvSpPr>
          <p:nvPr>
            <p:ph idx="1"/>
          </p:nvPr>
        </p:nvSpPr>
        <p:spPr>
          <a:xfrm>
            <a:off x="301624" y="1676400"/>
            <a:ext cx="8662863" cy="4422775"/>
          </a:xfrm>
        </p:spPr>
        <p:txBody>
          <a:bodyPr>
            <a:normAutofit/>
          </a:bodyPr>
          <a:lstStyle/>
          <a:p>
            <a:endParaRPr lang="en-GB" sz="2400" dirty="0"/>
          </a:p>
          <a:p>
            <a:r>
              <a:rPr lang="en-GB" sz="2400" dirty="0"/>
              <a:t>11XC- Mr Jolaosho: </a:t>
            </a:r>
            <a:r>
              <a:rPr lang="en-GB" sz="2400" dirty="0">
                <a:hlinkClick r:id="rId2"/>
              </a:rPr>
              <a:t>d.jolaosho@fairfax.fmat.co.uk</a:t>
            </a:r>
            <a:endParaRPr lang="en-GB" sz="2400" dirty="0"/>
          </a:p>
          <a:p>
            <a:r>
              <a:rPr lang="en-GB" sz="2400" dirty="0"/>
              <a:t>11XK-Miss Harvey: </a:t>
            </a:r>
            <a:r>
              <a:rPr lang="en-GB" sz="2400" dirty="0">
                <a:hlinkClick r:id="rId3"/>
              </a:rPr>
              <a:t>k.harvey@fairfax.fmat.co.uk</a:t>
            </a:r>
            <a:endParaRPr lang="en-GB" sz="2400" dirty="0"/>
          </a:p>
          <a:p>
            <a:r>
              <a:rPr lang="en-GB" sz="2400" dirty="0"/>
              <a:t>11XS- Ms Paris: </a:t>
            </a:r>
            <a:r>
              <a:rPr lang="en-GB" sz="2400" dirty="0">
                <a:hlinkClick r:id="rId4"/>
              </a:rPr>
              <a:t>j.paris@fairfax.fmat.co.uk</a:t>
            </a:r>
            <a:endParaRPr lang="en-GB" sz="2400" dirty="0"/>
          </a:p>
          <a:p>
            <a:r>
              <a:rPr lang="en-GB" sz="2400" dirty="0"/>
              <a:t>11XW- Mr Belikau: </a:t>
            </a:r>
            <a:r>
              <a:rPr lang="en-GB" sz="2400" dirty="0">
                <a:hlinkClick r:id="rId5"/>
              </a:rPr>
              <a:t>a.belikau@fairfax.fmat.co.uk</a:t>
            </a:r>
            <a:endParaRPr lang="en-GB" sz="2400" dirty="0">
              <a:cs typeface="Arial"/>
              <a:hlinkClick r:id="rId5"/>
            </a:endParaRPr>
          </a:p>
          <a:p>
            <a:endParaRPr lang="en-GB" sz="2400" dirty="0">
              <a:cs typeface="Arial"/>
            </a:endParaRPr>
          </a:p>
          <a:p>
            <a:r>
              <a:rPr lang="en-GB" sz="2400" dirty="0"/>
              <a:t>11FC- Ms Jones: </a:t>
            </a:r>
            <a:r>
              <a:rPr lang="en-GB" sz="2400" dirty="0">
                <a:hlinkClick r:id="rId6"/>
              </a:rPr>
              <a:t>k.jones@fairfax.fmat.co.uk</a:t>
            </a:r>
            <a:endParaRPr lang="en-GB" sz="2400" dirty="0"/>
          </a:p>
          <a:p>
            <a:r>
              <a:rPr lang="en-GB" sz="2400" dirty="0"/>
              <a:t>11FK- Miss Carty: </a:t>
            </a:r>
            <a:r>
              <a:rPr lang="en-GB" sz="2400" dirty="0">
                <a:hlinkClick r:id="rId7"/>
              </a:rPr>
              <a:t>k.carty@fairfax.fmat.co.uk</a:t>
            </a:r>
            <a:endParaRPr lang="en-GB" sz="2400" dirty="0">
              <a:cs typeface="Arial"/>
              <a:hlinkClick r:id="rId7"/>
            </a:endParaRPr>
          </a:p>
          <a:p>
            <a:r>
              <a:rPr lang="en-GB" sz="2400" dirty="0"/>
              <a:t>11FS- Ms Hussain: </a:t>
            </a:r>
            <a:r>
              <a:rPr lang="en-GB" sz="2400" dirty="0">
                <a:hlinkClick r:id="rId8"/>
              </a:rPr>
              <a:t>t.hussain@fairfax.fmat.co.uk</a:t>
            </a:r>
            <a:endParaRPr lang="en-GB" sz="2400" dirty="0">
              <a:cs typeface="Arial"/>
              <a:hlinkClick r:id="rId8"/>
            </a:endParaRPr>
          </a:p>
          <a:p>
            <a:r>
              <a:rPr lang="en-GB" sz="2400" dirty="0"/>
              <a:t>11FW- Mr Bradnick: </a:t>
            </a:r>
            <a:r>
              <a:rPr lang="en-GB" sz="2400" dirty="0">
                <a:hlinkClick r:id="rId9"/>
              </a:rPr>
              <a:t>s.bradnick@fairfax.fmat.co.uk</a:t>
            </a:r>
            <a:r>
              <a:rPr lang="en-GB" sz="2400" dirty="0"/>
              <a:t> </a:t>
            </a:r>
          </a:p>
        </p:txBody>
      </p:sp>
    </p:spTree>
    <p:extLst>
      <p:ext uri="{BB962C8B-B14F-4D97-AF65-F5344CB8AC3E}">
        <p14:creationId xmlns:p14="http://schemas.microsoft.com/office/powerpoint/2010/main" val="2158387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6" name="TextBox 5"/>
          <p:cNvSpPr txBox="1"/>
          <p:nvPr/>
        </p:nvSpPr>
        <p:spPr>
          <a:xfrm>
            <a:off x="539552" y="1280368"/>
            <a:ext cx="7992888" cy="5509200"/>
          </a:xfrm>
          <a:prstGeom prst="rect">
            <a:avLst/>
          </a:prstGeom>
          <a:noFill/>
        </p:spPr>
        <p:txBody>
          <a:bodyPr wrap="square" lIns="91440" tIns="45720" rIns="91440" bIns="45720" rtlCol="0" anchor="t">
            <a:spAutoFit/>
          </a:bodyPr>
          <a:lstStyle/>
          <a:p>
            <a:r>
              <a:rPr lang="en-GB" sz="3200" b="1" u="sng" dirty="0">
                <a:solidFill>
                  <a:prstClr val="black"/>
                </a:solidFill>
              </a:rPr>
              <a:t>Our expectations in Year 11</a:t>
            </a:r>
          </a:p>
          <a:p>
            <a:pPr marL="457200" indent="-457200">
              <a:buFont typeface="Arial" panose="020B0604020202020204" pitchFamily="34" charset="0"/>
              <a:buChar char="•"/>
            </a:pPr>
            <a:endParaRPr lang="en-GB" sz="3200" dirty="0">
              <a:solidFill>
                <a:prstClr val="black"/>
              </a:solidFill>
            </a:endParaRPr>
          </a:p>
          <a:p>
            <a:pPr marL="457200" indent="-457200">
              <a:buFont typeface="Arial" panose="020B0604020202020204" pitchFamily="34" charset="0"/>
              <a:buChar char="•"/>
            </a:pPr>
            <a:r>
              <a:rPr lang="en-GB" sz="3200" dirty="0">
                <a:solidFill>
                  <a:prstClr val="black"/>
                </a:solidFill>
              </a:rPr>
              <a:t>Exemplary attitude</a:t>
            </a:r>
            <a:endParaRPr lang="en-GB" sz="3200" dirty="0">
              <a:solidFill>
                <a:prstClr val="black"/>
              </a:solidFill>
              <a:ea typeface="Calibri"/>
              <a:cs typeface="Calibri"/>
            </a:endParaRPr>
          </a:p>
          <a:p>
            <a:pPr marL="457200" indent="-457200">
              <a:buFont typeface="Arial" panose="020B0604020202020204" pitchFamily="34" charset="0"/>
              <a:buChar char="•"/>
            </a:pPr>
            <a:r>
              <a:rPr lang="en-GB" sz="3200" dirty="0">
                <a:solidFill>
                  <a:prstClr val="black"/>
                </a:solidFill>
              </a:rPr>
              <a:t>Exemplary behaviour</a:t>
            </a:r>
          </a:p>
          <a:p>
            <a:pPr marL="457200" indent="-457200">
              <a:buFont typeface="Arial" panose="020B0604020202020204" pitchFamily="34" charset="0"/>
              <a:buChar char="•"/>
            </a:pPr>
            <a:r>
              <a:rPr lang="en-GB" sz="3200" dirty="0">
                <a:solidFill>
                  <a:prstClr val="black"/>
                </a:solidFill>
              </a:rPr>
              <a:t>100% effort</a:t>
            </a:r>
          </a:p>
          <a:p>
            <a:pPr marL="457200" indent="-457200">
              <a:buFont typeface="Arial" panose="020B0604020202020204" pitchFamily="34" charset="0"/>
              <a:buChar char="•"/>
            </a:pPr>
            <a:r>
              <a:rPr lang="en-GB" sz="3200" dirty="0">
                <a:solidFill>
                  <a:prstClr val="black"/>
                </a:solidFill>
              </a:rPr>
              <a:t>Exemplary attendance and punctuality</a:t>
            </a:r>
          </a:p>
          <a:p>
            <a:pPr marL="457200" indent="-457200">
              <a:buFont typeface="Arial" panose="020B0604020202020204" pitchFamily="34" charset="0"/>
              <a:buChar char="•"/>
            </a:pPr>
            <a:r>
              <a:rPr lang="en-GB" sz="3200" dirty="0">
                <a:solidFill>
                  <a:prstClr val="black"/>
                </a:solidFill>
              </a:rPr>
              <a:t>Engage fully with homework</a:t>
            </a:r>
          </a:p>
          <a:p>
            <a:pPr marL="457200" indent="-457200">
              <a:buFont typeface="Arial" panose="020B0604020202020204" pitchFamily="34" charset="0"/>
              <a:buChar char="•"/>
            </a:pPr>
            <a:r>
              <a:rPr lang="en-GB" sz="3200" dirty="0">
                <a:solidFill>
                  <a:prstClr val="black"/>
                </a:solidFill>
              </a:rPr>
              <a:t>Attendance at extra provision sessions</a:t>
            </a:r>
            <a:r>
              <a:rPr lang="en-GB" sz="3200" dirty="0"/>
              <a:t> </a:t>
            </a:r>
            <a:endParaRPr lang="en-GB" sz="3200" dirty="0">
              <a:solidFill>
                <a:prstClr val="black"/>
              </a:solidFill>
            </a:endParaRPr>
          </a:p>
          <a:p>
            <a:pPr marL="457200" indent="-457200">
              <a:buFont typeface="Arial" panose="020B0604020202020204" pitchFamily="34" charset="0"/>
              <a:buChar char="•"/>
            </a:pPr>
            <a:endParaRPr lang="en-GB" sz="3200" dirty="0">
              <a:solidFill>
                <a:prstClr val="black"/>
              </a:solidFill>
            </a:endParaRPr>
          </a:p>
          <a:p>
            <a:pPr marL="457200" indent="-457200">
              <a:buFont typeface="Arial" panose="020B0604020202020204" pitchFamily="34" charset="0"/>
              <a:buChar char="•"/>
            </a:pPr>
            <a:endParaRPr lang="en-GB" sz="3200" dirty="0">
              <a:solidFill>
                <a:prstClr val="black"/>
              </a:solidFill>
            </a:endParaRPr>
          </a:p>
          <a:p>
            <a:r>
              <a:rPr lang="en-GB" sz="3200" dirty="0"/>
              <a:t>	</a:t>
            </a:r>
          </a:p>
        </p:txBody>
      </p:sp>
    </p:spTree>
    <p:extLst>
      <p:ext uri="{BB962C8B-B14F-4D97-AF65-F5344CB8AC3E}">
        <p14:creationId xmlns:p14="http://schemas.microsoft.com/office/powerpoint/2010/main" val="1316054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Powerpoint-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5" name="TextBox 4"/>
          <p:cNvSpPr txBox="1"/>
          <p:nvPr/>
        </p:nvSpPr>
        <p:spPr>
          <a:xfrm>
            <a:off x="573006" y="1206006"/>
            <a:ext cx="7992888" cy="6001643"/>
          </a:xfrm>
          <a:prstGeom prst="rect">
            <a:avLst/>
          </a:prstGeom>
          <a:noFill/>
        </p:spPr>
        <p:txBody>
          <a:bodyPr wrap="square" lIns="91440" tIns="45720" rIns="91440" bIns="45720" rtlCol="0" anchor="t">
            <a:spAutoFit/>
          </a:bodyPr>
          <a:lstStyle/>
          <a:p>
            <a:r>
              <a:rPr lang="en-GB" sz="3200" b="1" u="sng" dirty="0">
                <a:solidFill>
                  <a:prstClr val="black"/>
                </a:solidFill>
              </a:rPr>
              <a:t>What makes a successful GCSE student?</a:t>
            </a:r>
          </a:p>
          <a:p>
            <a:endParaRPr lang="en-GB" sz="3200" b="1" u="sng" dirty="0">
              <a:solidFill>
                <a:prstClr val="black"/>
              </a:solidFill>
            </a:endParaRPr>
          </a:p>
          <a:p>
            <a:pPr marL="514350" indent="-514350">
              <a:buAutoNum type="arabicPeriod"/>
            </a:pPr>
            <a:r>
              <a:rPr lang="en-GB" sz="3200" dirty="0">
                <a:solidFill>
                  <a:prstClr val="black"/>
                </a:solidFill>
              </a:rPr>
              <a:t>They know </a:t>
            </a:r>
            <a:r>
              <a:rPr lang="en-GB" sz="3200">
                <a:solidFill>
                  <a:prstClr val="black"/>
                </a:solidFill>
              </a:rPr>
              <a:t>why it is important to gain the best possible results in relation </a:t>
            </a:r>
            <a:r>
              <a:rPr lang="en-GB" sz="3200" dirty="0">
                <a:solidFill>
                  <a:prstClr val="black"/>
                </a:solidFill>
              </a:rPr>
              <a:t>to </a:t>
            </a:r>
            <a:r>
              <a:rPr lang="en-GB" sz="3200">
                <a:solidFill>
                  <a:prstClr val="black"/>
                </a:solidFill>
              </a:rPr>
              <a:t>the pathways they open</a:t>
            </a:r>
            <a:r>
              <a:rPr lang="en-GB" sz="3200" dirty="0">
                <a:solidFill>
                  <a:prstClr val="black"/>
                </a:solidFill>
              </a:rPr>
              <a:t>.</a:t>
            </a:r>
            <a:r>
              <a:rPr lang="en-GB" sz="3200">
                <a:solidFill>
                  <a:prstClr val="black"/>
                </a:solidFill>
              </a:rPr>
              <a:t> </a:t>
            </a:r>
            <a:endParaRPr lang="en-GB" sz="3200">
              <a:solidFill>
                <a:prstClr val="black"/>
              </a:solidFill>
              <a:ea typeface="Calibri"/>
              <a:cs typeface="Calibri"/>
            </a:endParaRPr>
          </a:p>
          <a:p>
            <a:pPr marL="514350" indent="-514350">
              <a:buAutoNum type="arabicPeriod"/>
            </a:pPr>
            <a:r>
              <a:rPr lang="en-GB" sz="3200" dirty="0">
                <a:solidFill>
                  <a:prstClr val="black"/>
                </a:solidFill>
              </a:rPr>
              <a:t>They work hard.</a:t>
            </a:r>
            <a:endParaRPr lang="en-GB" sz="3200">
              <a:solidFill>
                <a:prstClr val="black"/>
              </a:solidFill>
              <a:ea typeface="Calibri"/>
              <a:cs typeface="Calibri"/>
            </a:endParaRPr>
          </a:p>
          <a:p>
            <a:pPr marL="514350" indent="-514350">
              <a:buFont typeface="+mj-lt"/>
              <a:buAutoNum type="arabicPeriod"/>
            </a:pPr>
            <a:r>
              <a:rPr lang="en-GB" sz="3200" dirty="0">
                <a:solidFill>
                  <a:prstClr val="black"/>
                </a:solidFill>
              </a:rPr>
              <a:t>They organise their time well.</a:t>
            </a:r>
          </a:p>
          <a:p>
            <a:pPr marL="514350" indent="-514350">
              <a:buFont typeface="+mj-lt"/>
              <a:buAutoNum type="arabicPeriod"/>
            </a:pPr>
            <a:r>
              <a:rPr lang="en-GB" sz="3200" dirty="0">
                <a:solidFill>
                  <a:prstClr val="black"/>
                </a:solidFill>
              </a:rPr>
              <a:t>They practise exam questions regularly.</a:t>
            </a:r>
          </a:p>
          <a:p>
            <a:pPr marL="514350" indent="-514350">
              <a:buFont typeface="+mj-lt"/>
              <a:buAutoNum type="arabicPeriod"/>
            </a:pPr>
            <a:r>
              <a:rPr lang="en-GB" sz="3200" dirty="0">
                <a:solidFill>
                  <a:prstClr val="black"/>
                </a:solidFill>
              </a:rPr>
              <a:t>They don’t give up when things get tough.</a:t>
            </a:r>
            <a:endParaRPr lang="en-GB" sz="3200">
              <a:solidFill>
                <a:prstClr val="black"/>
              </a:solidFill>
              <a:ea typeface="Calibri"/>
              <a:cs typeface="Calibri"/>
            </a:endParaRPr>
          </a:p>
          <a:p>
            <a:endParaRPr lang="en-GB" sz="3200" b="1" u="sng" dirty="0">
              <a:solidFill>
                <a:prstClr val="black"/>
              </a:solidFill>
            </a:endParaRPr>
          </a:p>
          <a:p>
            <a:endParaRPr lang="en-GB" sz="3200" dirty="0">
              <a:solidFill>
                <a:prstClr val="black"/>
              </a:solidFill>
            </a:endParaRPr>
          </a:p>
          <a:p>
            <a:r>
              <a:rPr lang="en-GB" sz="3200" dirty="0"/>
              <a:t>	</a:t>
            </a:r>
          </a:p>
        </p:txBody>
      </p:sp>
    </p:spTree>
    <p:custDataLst>
      <p:tags r:id="rId1"/>
    </p:custDataLst>
    <p:extLst>
      <p:ext uri="{BB962C8B-B14F-4D97-AF65-F5344CB8AC3E}">
        <p14:creationId xmlns:p14="http://schemas.microsoft.com/office/powerpoint/2010/main" val="696180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9BBE4-E6A9-4719-AB0E-E698E0BEDF4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3CB1295-8CC0-4D69-AC79-5A17EDDF0641}"/>
              </a:ext>
            </a:extLst>
          </p:cNvPr>
          <p:cNvSpPr>
            <a:spLocks noGrp="1"/>
          </p:cNvSpPr>
          <p:nvPr>
            <p:ph idx="1"/>
          </p:nvPr>
        </p:nvSpPr>
        <p:spPr/>
        <p:txBody>
          <a:bodyPr/>
          <a:lstStyle/>
          <a:p>
            <a:endParaRPr lang="en-GB"/>
          </a:p>
        </p:txBody>
      </p:sp>
      <p:pic>
        <p:nvPicPr>
          <p:cNvPr id="4" name="Picture 3" descr="Powerpoint-01.jpg">
            <a:extLst>
              <a:ext uri="{FF2B5EF4-FFF2-40B4-BE49-F238E27FC236}">
                <a16:creationId xmlns:a16="http://schemas.microsoft.com/office/drawing/2014/main" id="{82B9DD7C-05AB-4EBE-8BE5-40B383321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
            <a:ext cx="9144000" cy="6857464"/>
          </a:xfrm>
          <a:prstGeom prst="rect">
            <a:avLst/>
          </a:prstGeom>
        </p:spPr>
      </p:pic>
      <p:sp>
        <p:nvSpPr>
          <p:cNvPr id="5" name="TextBox 4">
            <a:extLst>
              <a:ext uri="{FF2B5EF4-FFF2-40B4-BE49-F238E27FC236}">
                <a16:creationId xmlns:a16="http://schemas.microsoft.com/office/drawing/2014/main" id="{F83640AB-53EA-4644-A840-B12264CD11DC}"/>
              </a:ext>
            </a:extLst>
          </p:cNvPr>
          <p:cNvSpPr txBox="1"/>
          <p:nvPr/>
        </p:nvSpPr>
        <p:spPr>
          <a:xfrm>
            <a:off x="575556" y="2636912"/>
            <a:ext cx="7992888" cy="2246769"/>
          </a:xfrm>
          <a:prstGeom prst="rect">
            <a:avLst/>
          </a:prstGeom>
          <a:noFill/>
        </p:spPr>
        <p:txBody>
          <a:bodyPr wrap="square" lIns="91440" tIns="45720" rIns="91440" bIns="45720" rtlCol="0" anchor="t">
            <a:spAutoFit/>
          </a:bodyPr>
          <a:lstStyle/>
          <a:p>
            <a:pPr algn="ctr"/>
            <a:r>
              <a:rPr lang="en-GB" sz="4400" dirty="0">
                <a:solidFill>
                  <a:prstClr val="black"/>
                </a:solidFill>
              </a:rPr>
              <a:t>Mrs Knowles – Careers </a:t>
            </a:r>
            <a:r>
              <a:rPr lang="en-GB" sz="4400">
                <a:solidFill>
                  <a:prstClr val="black"/>
                </a:solidFill>
              </a:rPr>
              <a:t>Adviser</a:t>
            </a:r>
            <a:endParaRPr lang="en-GB" sz="4400" dirty="0">
              <a:solidFill>
                <a:prstClr val="black"/>
              </a:solidFill>
            </a:endParaRPr>
          </a:p>
          <a:p>
            <a:endParaRPr lang="en-GB" sz="3200" b="1" u="sng" dirty="0">
              <a:solidFill>
                <a:prstClr val="black"/>
              </a:solidFill>
            </a:endParaRPr>
          </a:p>
          <a:p>
            <a:endParaRPr lang="en-GB" sz="3200" dirty="0">
              <a:solidFill>
                <a:prstClr val="black"/>
              </a:solidFill>
            </a:endParaRPr>
          </a:p>
          <a:p>
            <a:r>
              <a:rPr lang="en-GB" sz="3200" dirty="0"/>
              <a:t>	</a:t>
            </a:r>
          </a:p>
        </p:txBody>
      </p:sp>
    </p:spTree>
    <p:extLst>
      <p:ext uri="{BB962C8B-B14F-4D97-AF65-F5344CB8AC3E}">
        <p14:creationId xmlns:p14="http://schemas.microsoft.com/office/powerpoint/2010/main" val="3705260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51520" y="87214"/>
            <a:ext cx="8510588" cy="1325562"/>
          </a:xfrm>
        </p:spPr>
        <p:txBody>
          <a:bodyPr/>
          <a:lstStyle/>
          <a:p>
            <a:pPr eaLnBrk="1" hangingPunct="1">
              <a:defRPr/>
            </a:pPr>
            <a:r>
              <a:rPr lang="en-GB" dirty="0">
                <a:solidFill>
                  <a:schemeClr val="tx1"/>
                </a:solidFill>
              </a:rPr>
              <a:t>Careers</a:t>
            </a:r>
          </a:p>
        </p:txBody>
      </p:sp>
      <p:sp>
        <p:nvSpPr>
          <p:cNvPr id="2052" name="Rectangle 4"/>
          <p:cNvSpPr>
            <a:spLocks noGrp="1" noRot="1" noChangeArrowheads="1"/>
          </p:cNvSpPr>
          <p:nvPr>
            <p:ph idx="1"/>
          </p:nvPr>
        </p:nvSpPr>
        <p:spPr>
          <a:xfrm>
            <a:off x="301625" y="1204958"/>
            <a:ext cx="8540750" cy="4866853"/>
          </a:xfrm>
        </p:spPr>
        <p:txBody>
          <a:bodyPr/>
          <a:lstStyle/>
          <a:p>
            <a:pPr eaLnBrk="1" hangingPunct="1">
              <a:lnSpc>
                <a:spcPct val="150000"/>
              </a:lnSpc>
              <a:defRPr/>
            </a:pPr>
            <a:r>
              <a:rPr lang="en-GB" sz="2000" b="1" dirty="0">
                <a:solidFill>
                  <a:srgbClr val="FFFF00"/>
                </a:solidFill>
                <a:latin typeface="+mj-lt"/>
                <a:ea typeface="Verdana"/>
              </a:rPr>
              <a:t>Mrs Knowles – Career Co-ordinator and Adviser with over 25 years of experience</a:t>
            </a:r>
            <a:endParaRPr lang="en-GB" sz="2000" b="1">
              <a:solidFill>
                <a:srgbClr val="FFFF00"/>
              </a:solidFill>
              <a:latin typeface="+mj-lt"/>
              <a:ea typeface="Verdana"/>
              <a:cs typeface="Arial"/>
            </a:endParaRPr>
          </a:p>
          <a:p>
            <a:pPr eaLnBrk="1" hangingPunct="1">
              <a:lnSpc>
                <a:spcPct val="150000"/>
              </a:lnSpc>
              <a:defRPr/>
            </a:pPr>
            <a:r>
              <a:rPr lang="en-GB" sz="2000" b="1" dirty="0">
                <a:latin typeface="+mj-lt"/>
              </a:rPr>
              <a:t>In school Full Time </a:t>
            </a:r>
            <a:endParaRPr lang="en-GB" b="1" dirty="0">
              <a:latin typeface="+mj-lt"/>
            </a:endParaRPr>
          </a:p>
          <a:p>
            <a:pPr eaLnBrk="1" hangingPunct="1">
              <a:lnSpc>
                <a:spcPct val="150000"/>
              </a:lnSpc>
              <a:defRPr/>
            </a:pPr>
            <a:r>
              <a:rPr lang="en-GB" sz="2000" b="1" dirty="0">
                <a:solidFill>
                  <a:srgbClr val="FFFF00"/>
                </a:solidFill>
                <a:latin typeface="+mj-lt"/>
              </a:rPr>
              <a:t>1:1 guidance interviews / small group sessions</a:t>
            </a:r>
          </a:p>
          <a:p>
            <a:pPr lvl="1" eaLnBrk="1" hangingPunct="1">
              <a:lnSpc>
                <a:spcPct val="150000"/>
              </a:lnSpc>
              <a:buFontTx/>
              <a:buChar char="-"/>
              <a:defRPr/>
            </a:pPr>
            <a:r>
              <a:rPr lang="en-GB" sz="1800" dirty="0">
                <a:solidFill>
                  <a:srgbClr val="FFFF00"/>
                </a:solidFill>
                <a:latin typeface="+mj-lt"/>
              </a:rPr>
              <a:t>Referrals: - targeted students, staff &amp; self-referred</a:t>
            </a:r>
          </a:p>
          <a:p>
            <a:pPr eaLnBrk="1" hangingPunct="1">
              <a:lnSpc>
                <a:spcPct val="150000"/>
              </a:lnSpc>
              <a:defRPr/>
            </a:pPr>
            <a:r>
              <a:rPr lang="en-GB" sz="2000" b="1" dirty="0">
                <a:latin typeface="+mj-lt"/>
              </a:rPr>
              <a:t>Interviews 30 minutes long –</a:t>
            </a:r>
          </a:p>
          <a:p>
            <a:pPr lvl="1" eaLnBrk="1" hangingPunct="1">
              <a:lnSpc>
                <a:spcPct val="150000"/>
              </a:lnSpc>
              <a:buFontTx/>
              <a:buChar char="-"/>
              <a:defRPr/>
            </a:pPr>
            <a:r>
              <a:rPr lang="en-GB" sz="1800" dirty="0">
                <a:latin typeface="+mj-lt"/>
              </a:rPr>
              <a:t>Discussion with your child about what they would like to do after Year 11</a:t>
            </a:r>
          </a:p>
          <a:p>
            <a:pPr lvl="1" eaLnBrk="1" hangingPunct="1">
              <a:lnSpc>
                <a:spcPct val="150000"/>
              </a:lnSpc>
              <a:buFontTx/>
              <a:buChar char="-"/>
              <a:defRPr/>
            </a:pPr>
            <a:r>
              <a:rPr lang="en-GB" sz="1800" dirty="0">
                <a:latin typeface="+mj-lt"/>
              </a:rPr>
              <a:t>Informal chat but an action plan is produced</a:t>
            </a:r>
          </a:p>
          <a:p>
            <a:pPr lvl="1" eaLnBrk="1" hangingPunct="1">
              <a:lnSpc>
                <a:spcPct val="150000"/>
              </a:lnSpc>
              <a:defRPr/>
            </a:pPr>
            <a:r>
              <a:rPr lang="en-GB" sz="1800" dirty="0">
                <a:latin typeface="+mj-lt"/>
              </a:rPr>
              <a:t>Signpost students to research different careers</a:t>
            </a:r>
            <a:endParaRPr lang="en-GB" sz="1800">
              <a:latin typeface="+mj-lt"/>
            </a:endParaRPr>
          </a:p>
          <a:p>
            <a:pPr lvl="1">
              <a:lnSpc>
                <a:spcPct val="150000"/>
              </a:lnSpc>
              <a:defRPr/>
            </a:pPr>
            <a:r>
              <a:rPr lang="en-GB" sz="1800" dirty="0">
                <a:solidFill>
                  <a:srgbClr val="FFFFFF"/>
                </a:solidFill>
                <a:latin typeface="Arial"/>
                <a:cs typeface="Arial"/>
              </a:rPr>
              <a:t>Start seeing in October as currently following up last year's leavers to ensure they are sorted</a:t>
            </a:r>
          </a:p>
          <a:p>
            <a:pPr lvl="1" eaLnBrk="1" hangingPunct="1">
              <a:lnSpc>
                <a:spcPct val="90000"/>
              </a:lnSpc>
              <a:defRPr/>
            </a:pPr>
            <a:endParaRPr lang="en-GB" sz="800">
              <a:solidFill>
                <a:srgbClr val="FFFF00"/>
              </a:solidFill>
              <a:latin typeface="Verdana" pitchFamily="34" charset="0"/>
              <a:ea typeface="Verdana" pitchFamily="34" charset="0"/>
            </a:endParaRPr>
          </a:p>
        </p:txBody>
      </p:sp>
      <p:sp>
        <p:nvSpPr>
          <p:cNvPr id="6148" name="Rectangle 7"/>
          <p:cNvSpPr>
            <a:spLocks noChangeArrowheads="1"/>
          </p:cNvSpPr>
          <p:nvPr/>
        </p:nvSpPr>
        <p:spPr bwMode="auto">
          <a:xfrm>
            <a:off x="2590800" y="2805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Arial" charset="0"/>
              <a:ea typeface="+mn-ea"/>
              <a:cs typeface="+mn-cs"/>
            </a:endParaRPr>
          </a:p>
        </p:txBody>
      </p:sp>
    </p:spTree>
    <p:custDataLst>
      <p:tags r:id="rId1"/>
    </p:custDataLst>
    <p:extLst>
      <p:ext uri="{BB962C8B-B14F-4D97-AF65-F5344CB8AC3E}">
        <p14:creationId xmlns:p14="http://schemas.microsoft.com/office/powerpoint/2010/main" val="35681467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56"/>
</p:tagLst>
</file>

<file path=ppt/tags/tag2.xml><?xml version="1.0" encoding="utf-8"?>
<p:tagLst xmlns:a="http://schemas.openxmlformats.org/drawingml/2006/main" xmlns:r="http://schemas.openxmlformats.org/officeDocument/2006/relationships" xmlns:p="http://schemas.openxmlformats.org/presentationml/2006/main">
  <p:tag name="TIMING" val="|1.1|0.9|0.1|0.1|0.1"/>
</p:tagLst>
</file>

<file path=ppt/tags/tag3.xml><?xml version="1.0" encoding="utf-8"?>
<p:tagLst xmlns:a="http://schemas.openxmlformats.org/drawingml/2006/main" xmlns:r="http://schemas.openxmlformats.org/officeDocument/2006/relationships" xmlns:p="http://schemas.openxmlformats.org/presentationml/2006/main">
  <p:tag name="TIMING" val="|107.5|1.5|0.7"/>
</p:tagLst>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4_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c73d3815-65cd-4598-9024-702e9437144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FCE76D9DB819E4C85BF123B94DB5404" ma:contentTypeVersion="8" ma:contentTypeDescription="Create a new document." ma:contentTypeScope="" ma:versionID="fbe693de36b2c6239019d6a3b2e64366">
  <xsd:schema xmlns:xsd="http://www.w3.org/2001/XMLSchema" xmlns:xs="http://www.w3.org/2001/XMLSchema" xmlns:p="http://schemas.microsoft.com/office/2006/metadata/properties" xmlns:ns2="c73d3815-65cd-4598-9024-702e94371447" targetNamespace="http://schemas.microsoft.com/office/2006/metadata/properties" ma:root="true" ma:fieldsID="30ce6d399fcece23802f8a6eb6eb49cd" ns2:_="">
    <xsd:import namespace="c73d3815-65cd-4598-9024-702e9437144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3d3815-65cd-4598-9024-702e943714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0DC21B-E25E-4948-B50A-87EBEEF86FC3}">
  <ds:schemaRefs>
    <ds:schemaRef ds:uri="c73d3815-65cd-4598-9024-702e9437144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E2A277B-787F-46AA-AE43-0F8DDD9F0DAE}">
  <ds:schemaRefs>
    <ds:schemaRef ds:uri="http://schemas.microsoft.com/sharepoint/v3/contenttype/forms"/>
  </ds:schemaRefs>
</ds:datastoreItem>
</file>

<file path=customXml/itemProps3.xml><?xml version="1.0" encoding="utf-8"?>
<ds:datastoreItem xmlns:ds="http://schemas.openxmlformats.org/officeDocument/2006/customXml" ds:itemID="{D4E380FD-CE57-40FE-9A36-09C5BBE78F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3d3815-65cd-4598-9024-702e943714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25079</TotalTime>
  <Words>3604</Words>
  <Application>Microsoft Office PowerPoint</Application>
  <PresentationFormat>On-screen Show (4:3)</PresentationFormat>
  <Paragraphs>501</Paragraphs>
  <Slides>57</Slides>
  <Notes>14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57</vt:i4>
      </vt:variant>
    </vt:vector>
  </HeadingPairs>
  <TitlesOfParts>
    <vt:vector size="70" baseType="lpstr">
      <vt:lpstr>Aptos</vt:lpstr>
      <vt:lpstr>Arial</vt:lpstr>
      <vt:lpstr>Calibri</vt:lpstr>
      <vt:lpstr>Cambria</vt:lpstr>
      <vt:lpstr>Century Gothic</vt:lpstr>
      <vt:lpstr>Rage Italic</vt:lpstr>
      <vt:lpstr>Roboto</vt:lpstr>
      <vt:lpstr>Verdana</vt:lpstr>
      <vt:lpstr>Wingdings</vt:lpstr>
      <vt:lpstr>Office Theme</vt:lpstr>
      <vt:lpstr>3_Sketchbook</vt:lpstr>
      <vt:lpstr>4_Sketchbook</vt:lpstr>
      <vt:lpstr>Clouds</vt:lpstr>
      <vt:lpstr>Year 11 Parent Information Evening</vt:lpstr>
      <vt:lpstr>PowerPoint Presentation</vt:lpstr>
      <vt:lpstr>PowerPoint Presentation</vt:lpstr>
      <vt:lpstr>PowerPoint Presentation</vt:lpstr>
      <vt:lpstr>GCSEs have got harder . . .</vt:lpstr>
      <vt:lpstr>PowerPoint Presentation</vt:lpstr>
      <vt:lpstr>PowerPoint Presentation</vt:lpstr>
      <vt:lpstr>PowerPoint Presentation</vt:lpstr>
      <vt:lpstr>Careers</vt:lpstr>
      <vt:lpstr>What are their Post 16 Options?</vt:lpstr>
      <vt:lpstr>What qualifications can you take  AFTER GCSE?</vt:lpstr>
      <vt:lpstr>What students need to achieve?</vt:lpstr>
      <vt:lpstr>What students need to achieve?</vt:lpstr>
      <vt:lpstr>What qualifications can you take  AFTER GCSE?</vt:lpstr>
      <vt:lpstr>What you need to achieve?</vt:lpstr>
      <vt:lpstr>If Undecided</vt:lpstr>
      <vt:lpstr>Parental Access</vt:lpstr>
      <vt:lpstr>To help in decision making</vt:lpstr>
      <vt:lpstr>How can you get in touch?</vt:lpstr>
      <vt:lpstr>Attendance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Closer to the exam during term time . . .</vt:lpstr>
      <vt:lpstr>PowerPoint Presentation</vt:lpstr>
      <vt:lpstr>How should your child decide what they should revise?</vt:lpstr>
      <vt:lpstr>PowerPoint Presentation</vt:lpstr>
      <vt:lpstr>PowerPoint Presentation</vt:lpstr>
      <vt:lpstr>Make sure your child uses revision strategies that actually work</vt:lpstr>
      <vt:lpstr>Condense Your Notes</vt:lpstr>
      <vt:lpstr>The 9 Box Grid</vt:lpstr>
      <vt:lpstr>Mind-maps/Graphic Organisers</vt:lpstr>
      <vt:lpstr>Flash Cards</vt:lpstr>
      <vt:lpstr>PowerPoint Presentation</vt:lpstr>
      <vt:lpstr>Make sure they are testing themselves so they know if their revision has worked</vt:lpstr>
      <vt:lpstr>Using Artificial Intelligence (AI) such as ChatGPT</vt:lpstr>
      <vt:lpstr>PowerPoint Presentation</vt:lpstr>
      <vt:lpstr>Encourage your child to revise things more than once</vt:lpstr>
      <vt:lpstr>You can help your child by making sure they have all the resources they need for revision</vt:lpstr>
      <vt:lpstr>They also need a good quiet place to study</vt:lpstr>
      <vt:lpstr>Extra provision </vt:lpstr>
      <vt:lpstr>Some of our students might be feeling like this . . .</vt:lpstr>
      <vt:lpstr>Some easy ways to lower stress</vt:lpstr>
      <vt:lpstr>5 Senses</vt:lpstr>
      <vt:lpstr>Five Finger Touch</vt:lpstr>
      <vt:lpstr>Listen to your worries</vt:lpstr>
      <vt:lpstr>Faculty Contacts</vt:lpstr>
      <vt:lpstr>Key contacts</vt:lpstr>
      <vt:lpstr>Form Tutor Contacts</vt:lpstr>
    </vt:vector>
  </TitlesOfParts>
  <Company>Fairfax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Ford</dc:creator>
  <cp:lastModifiedBy>Christopher Ravenscroft</cp:lastModifiedBy>
  <cp:revision>500</cp:revision>
  <cp:lastPrinted>2022-09-13T16:10:54Z</cp:lastPrinted>
  <dcterms:created xsi:type="dcterms:W3CDTF">2015-01-05T09:40:38Z</dcterms:created>
  <dcterms:modified xsi:type="dcterms:W3CDTF">2026-09-08T17:01:41Z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0x0101002FCE76D9DB819E4C85BF123B94DB5404</vt:lpwstr>
  </property>
  <property fmtid="{D5CDD505-2E9C-101B-9397-08002B2CF9AE}" pid="3" name="Order">
    <vt:lpwstr>8216200.00000000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