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7" r:id="rId6"/>
    <p:sldId id="262" r:id="rId7"/>
    <p:sldId id="285" r:id="rId8"/>
    <p:sldId id="286" r:id="rId9"/>
    <p:sldId id="284" r:id="rId10"/>
    <p:sldId id="260" r:id="rId11"/>
    <p:sldId id="287" r:id="rId12"/>
    <p:sldId id="261" r:id="rId13"/>
    <p:sldId id="288"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Bateman" initials="AB" lastIdx="4" clrIdx="0">
    <p:extLst>
      <p:ext uri="{19B8F6BF-5375-455C-9EA6-DF929625EA0E}">
        <p15:presenceInfo xmlns:p15="http://schemas.microsoft.com/office/powerpoint/2012/main" userId="11a77c71ba9518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32" autoAdjust="0"/>
    <p:restoredTop sz="56599"/>
  </p:normalViewPr>
  <p:slideViewPr>
    <p:cSldViewPr snapToGrid="0">
      <p:cViewPr varScale="1">
        <p:scale>
          <a:sx n="49" d="100"/>
          <a:sy n="49" d="100"/>
        </p:scale>
        <p:origin x="15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0D743-C2F0-1345-AEC7-1C58F0F679D6}"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C2ED4-5ADD-2F41-8074-3289F341B559}" type="slidenum">
              <a:rPr lang="en-US" smtClean="0"/>
              <a:t>‹#›</a:t>
            </a:fld>
            <a:endParaRPr lang="en-US"/>
          </a:p>
        </p:txBody>
      </p:sp>
    </p:spTree>
    <p:extLst>
      <p:ext uri="{BB962C8B-B14F-4D97-AF65-F5344CB8AC3E}">
        <p14:creationId xmlns:p14="http://schemas.microsoft.com/office/powerpoint/2010/main" val="121219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C2ED4-5ADD-2F41-8074-3289F341B559}" type="slidenum">
              <a:rPr lang="en-US" smtClean="0"/>
              <a:t>1</a:t>
            </a:fld>
            <a:endParaRPr lang="en-US"/>
          </a:p>
        </p:txBody>
      </p:sp>
    </p:spTree>
    <p:extLst>
      <p:ext uri="{BB962C8B-B14F-4D97-AF65-F5344CB8AC3E}">
        <p14:creationId xmlns:p14="http://schemas.microsoft.com/office/powerpoint/2010/main" val="305297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65CB5C-A0E8-144E-B171-C7334E442A97}" type="slidenum">
              <a:rPr lang="en-GB" smtClean="0"/>
              <a:t>2</a:t>
            </a:fld>
            <a:endParaRPr lang="en-GB"/>
          </a:p>
        </p:txBody>
      </p:sp>
    </p:spTree>
    <p:extLst>
      <p:ext uri="{BB962C8B-B14F-4D97-AF65-F5344CB8AC3E}">
        <p14:creationId xmlns:p14="http://schemas.microsoft.com/office/powerpoint/2010/main" val="157382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BC2ED4-5ADD-2F41-8074-3289F341B559}" type="slidenum">
              <a:rPr lang="en-US" smtClean="0"/>
              <a:t>3</a:t>
            </a:fld>
            <a:endParaRPr lang="en-US"/>
          </a:p>
        </p:txBody>
      </p:sp>
    </p:spTree>
    <p:extLst>
      <p:ext uri="{BB962C8B-B14F-4D97-AF65-F5344CB8AC3E}">
        <p14:creationId xmlns:p14="http://schemas.microsoft.com/office/powerpoint/2010/main" val="1758561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E65CB5C-A0E8-144E-B171-C7334E442A97}" type="slidenum">
              <a:rPr lang="en-GB" smtClean="0"/>
              <a:t>4</a:t>
            </a:fld>
            <a:endParaRPr lang="en-GB"/>
          </a:p>
        </p:txBody>
      </p:sp>
    </p:spTree>
    <p:extLst>
      <p:ext uri="{BB962C8B-B14F-4D97-AF65-F5344CB8AC3E}">
        <p14:creationId xmlns:p14="http://schemas.microsoft.com/office/powerpoint/2010/main" val="205527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rgbClr val="013378"/>
              </a:solidFill>
              <a:latin typeface="Alabama"/>
            </a:endParaRPr>
          </a:p>
        </p:txBody>
      </p:sp>
      <p:sp>
        <p:nvSpPr>
          <p:cNvPr id="4" name="Slide Number Placeholder 3"/>
          <p:cNvSpPr>
            <a:spLocks noGrp="1"/>
          </p:cNvSpPr>
          <p:nvPr>
            <p:ph type="sldNum" sz="quarter" idx="5"/>
          </p:nvPr>
        </p:nvSpPr>
        <p:spPr/>
        <p:txBody>
          <a:bodyPr/>
          <a:lstStyle/>
          <a:p>
            <a:fld id="{1E65CB5C-A0E8-144E-B171-C7334E442A97}" type="slidenum">
              <a:rPr lang="en-GB" smtClean="0"/>
              <a:t>6</a:t>
            </a:fld>
            <a:endParaRPr lang="en-GB"/>
          </a:p>
        </p:txBody>
      </p:sp>
    </p:spTree>
    <p:extLst>
      <p:ext uri="{BB962C8B-B14F-4D97-AF65-F5344CB8AC3E}">
        <p14:creationId xmlns:p14="http://schemas.microsoft.com/office/powerpoint/2010/main" val="66925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BC2ED4-5ADD-2F41-8074-3289F341B559}" type="slidenum">
              <a:rPr lang="en-US" smtClean="0"/>
              <a:t>7</a:t>
            </a:fld>
            <a:endParaRPr lang="en-US"/>
          </a:p>
        </p:txBody>
      </p:sp>
    </p:spTree>
    <p:extLst>
      <p:ext uri="{BB962C8B-B14F-4D97-AF65-F5344CB8AC3E}">
        <p14:creationId xmlns:p14="http://schemas.microsoft.com/office/powerpoint/2010/main" val="2163322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BC2ED4-5ADD-2F41-8074-3289F341B559}" type="slidenum">
              <a:rPr lang="en-US" smtClean="0"/>
              <a:t>8</a:t>
            </a:fld>
            <a:endParaRPr lang="en-US"/>
          </a:p>
        </p:txBody>
      </p:sp>
    </p:spTree>
    <p:extLst>
      <p:ext uri="{BB962C8B-B14F-4D97-AF65-F5344CB8AC3E}">
        <p14:creationId xmlns:p14="http://schemas.microsoft.com/office/powerpoint/2010/main" val="403400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A4CF8-05B1-4BC9-AABD-074B8F967F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EF7A8F-5203-4DCB-BE89-BD99362AB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FCB45D-E6FD-47BD-9FFD-537851DCFCD6}"/>
              </a:ext>
            </a:extLst>
          </p:cNvPr>
          <p:cNvSpPr>
            <a:spLocks noGrp="1"/>
          </p:cNvSpPr>
          <p:nvPr>
            <p:ph type="dt" sz="half" idx="10"/>
          </p:nvPr>
        </p:nvSpPr>
        <p:spPr/>
        <p:txBody>
          <a:bodyPr/>
          <a:lstStyle/>
          <a:p>
            <a:fld id="{AC69B08F-5B70-4034-A512-E79CD6F0717A}" type="datetimeFigureOut">
              <a:rPr lang="en-GB" smtClean="0"/>
              <a:t>08/02/2021</a:t>
            </a:fld>
            <a:endParaRPr lang="en-GB"/>
          </a:p>
        </p:txBody>
      </p:sp>
      <p:sp>
        <p:nvSpPr>
          <p:cNvPr id="5" name="Footer Placeholder 4">
            <a:extLst>
              <a:ext uri="{FF2B5EF4-FFF2-40B4-BE49-F238E27FC236}">
                <a16:creationId xmlns:a16="http://schemas.microsoft.com/office/drawing/2014/main" id="{F46AD032-7E86-4CDE-B4AA-9F0D72CE59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82A228-1165-4372-888F-323AFD8B85B6}"/>
              </a:ext>
            </a:extLst>
          </p:cNvPr>
          <p:cNvSpPr>
            <a:spLocks noGrp="1"/>
          </p:cNvSpPr>
          <p:nvPr>
            <p:ph type="sldNum" sz="quarter" idx="12"/>
          </p:nvPr>
        </p:nvSpPr>
        <p:spPr/>
        <p:txBody>
          <a:bodyPr/>
          <a:lstStyle/>
          <a:p>
            <a:fld id="{1AA8BB63-2FF9-4464-8003-BE3DE251D7F2}" type="slidenum">
              <a:rPr lang="en-GB" smtClean="0"/>
              <a:t>‹#›</a:t>
            </a:fld>
            <a:endParaRPr lang="en-GB"/>
          </a:p>
        </p:txBody>
      </p:sp>
    </p:spTree>
    <p:extLst>
      <p:ext uri="{BB962C8B-B14F-4D97-AF65-F5344CB8AC3E}">
        <p14:creationId xmlns:p14="http://schemas.microsoft.com/office/powerpoint/2010/main" val="396533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FFCE-7A01-43D0-B9B6-57D7103367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948D9E-91FE-4415-974A-E960A81D6C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6D3381-DF0D-4B07-9EE6-8EDBA25150E1}"/>
              </a:ext>
            </a:extLst>
          </p:cNvPr>
          <p:cNvSpPr>
            <a:spLocks noGrp="1"/>
          </p:cNvSpPr>
          <p:nvPr>
            <p:ph type="dt" sz="half" idx="10"/>
          </p:nvPr>
        </p:nvSpPr>
        <p:spPr/>
        <p:txBody>
          <a:bodyPr/>
          <a:lstStyle/>
          <a:p>
            <a:fld id="{AC69B08F-5B70-4034-A512-E79CD6F0717A}" type="datetimeFigureOut">
              <a:rPr lang="en-GB" smtClean="0"/>
              <a:t>08/02/2021</a:t>
            </a:fld>
            <a:endParaRPr lang="en-GB"/>
          </a:p>
        </p:txBody>
      </p:sp>
      <p:sp>
        <p:nvSpPr>
          <p:cNvPr id="5" name="Footer Placeholder 4">
            <a:extLst>
              <a:ext uri="{FF2B5EF4-FFF2-40B4-BE49-F238E27FC236}">
                <a16:creationId xmlns:a16="http://schemas.microsoft.com/office/drawing/2014/main" id="{8DB401A4-C59D-44F0-A352-25BEB168D1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EC447-2064-41CB-B8EA-79313400A4CA}"/>
              </a:ext>
            </a:extLst>
          </p:cNvPr>
          <p:cNvSpPr>
            <a:spLocks noGrp="1"/>
          </p:cNvSpPr>
          <p:nvPr>
            <p:ph type="sldNum" sz="quarter" idx="12"/>
          </p:nvPr>
        </p:nvSpPr>
        <p:spPr/>
        <p:txBody>
          <a:bodyPr/>
          <a:lstStyle/>
          <a:p>
            <a:fld id="{1AA8BB63-2FF9-4464-8003-BE3DE251D7F2}" type="slidenum">
              <a:rPr lang="en-GB" smtClean="0"/>
              <a:t>‹#›</a:t>
            </a:fld>
            <a:endParaRPr lang="en-GB"/>
          </a:p>
        </p:txBody>
      </p:sp>
    </p:spTree>
    <p:extLst>
      <p:ext uri="{BB962C8B-B14F-4D97-AF65-F5344CB8AC3E}">
        <p14:creationId xmlns:p14="http://schemas.microsoft.com/office/powerpoint/2010/main" val="226571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659E42-0C24-4C2F-88E0-2DA2596242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CC0169-400E-4BF8-816F-3D47E7D955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D1ADDF-7A5D-452B-8C8F-47EC737DE025}"/>
              </a:ext>
            </a:extLst>
          </p:cNvPr>
          <p:cNvSpPr>
            <a:spLocks noGrp="1"/>
          </p:cNvSpPr>
          <p:nvPr>
            <p:ph type="dt" sz="half" idx="10"/>
          </p:nvPr>
        </p:nvSpPr>
        <p:spPr/>
        <p:txBody>
          <a:bodyPr/>
          <a:lstStyle/>
          <a:p>
            <a:fld id="{AC69B08F-5B70-4034-A512-E79CD6F0717A}" type="datetimeFigureOut">
              <a:rPr lang="en-GB" smtClean="0"/>
              <a:t>08/02/2021</a:t>
            </a:fld>
            <a:endParaRPr lang="en-GB"/>
          </a:p>
        </p:txBody>
      </p:sp>
      <p:sp>
        <p:nvSpPr>
          <p:cNvPr id="5" name="Footer Placeholder 4">
            <a:extLst>
              <a:ext uri="{FF2B5EF4-FFF2-40B4-BE49-F238E27FC236}">
                <a16:creationId xmlns:a16="http://schemas.microsoft.com/office/drawing/2014/main" id="{339277CD-90CD-4B76-8750-89B249DC62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BD3BE3-5F71-45EF-901C-71FE057092F4}"/>
              </a:ext>
            </a:extLst>
          </p:cNvPr>
          <p:cNvSpPr>
            <a:spLocks noGrp="1"/>
          </p:cNvSpPr>
          <p:nvPr>
            <p:ph type="sldNum" sz="quarter" idx="12"/>
          </p:nvPr>
        </p:nvSpPr>
        <p:spPr/>
        <p:txBody>
          <a:bodyPr/>
          <a:lstStyle/>
          <a:p>
            <a:fld id="{1AA8BB63-2FF9-4464-8003-BE3DE251D7F2}" type="slidenum">
              <a:rPr lang="en-GB" smtClean="0"/>
              <a:t>‹#›</a:t>
            </a:fld>
            <a:endParaRPr lang="en-GB"/>
          </a:p>
        </p:txBody>
      </p:sp>
    </p:spTree>
    <p:extLst>
      <p:ext uri="{BB962C8B-B14F-4D97-AF65-F5344CB8AC3E}">
        <p14:creationId xmlns:p14="http://schemas.microsoft.com/office/powerpoint/2010/main" val="68000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0217-62D7-430A-A7FE-CE70EF2F08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C01AED-D91D-433C-B00A-6881429DA2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52D562-7233-4E52-AB8F-3FDAD63A3BCC}"/>
              </a:ext>
            </a:extLst>
          </p:cNvPr>
          <p:cNvSpPr>
            <a:spLocks noGrp="1"/>
          </p:cNvSpPr>
          <p:nvPr>
            <p:ph type="dt" sz="half" idx="10"/>
          </p:nvPr>
        </p:nvSpPr>
        <p:spPr/>
        <p:txBody>
          <a:bodyPr/>
          <a:lstStyle/>
          <a:p>
            <a:fld id="{AC69B08F-5B70-4034-A512-E79CD6F0717A}" type="datetimeFigureOut">
              <a:rPr lang="en-GB" smtClean="0"/>
              <a:t>08/02/2021</a:t>
            </a:fld>
            <a:endParaRPr lang="en-GB"/>
          </a:p>
        </p:txBody>
      </p:sp>
      <p:sp>
        <p:nvSpPr>
          <p:cNvPr id="5" name="Footer Placeholder 4">
            <a:extLst>
              <a:ext uri="{FF2B5EF4-FFF2-40B4-BE49-F238E27FC236}">
                <a16:creationId xmlns:a16="http://schemas.microsoft.com/office/drawing/2014/main" id="{A131BFCC-B409-48E6-BD26-4FF95B6207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658BEB-03CD-403B-A79C-287DFAE43B8E}"/>
              </a:ext>
            </a:extLst>
          </p:cNvPr>
          <p:cNvSpPr>
            <a:spLocks noGrp="1"/>
          </p:cNvSpPr>
          <p:nvPr>
            <p:ph type="sldNum" sz="quarter" idx="12"/>
          </p:nvPr>
        </p:nvSpPr>
        <p:spPr/>
        <p:txBody>
          <a:bodyPr/>
          <a:lstStyle/>
          <a:p>
            <a:fld id="{1AA8BB63-2FF9-4464-8003-BE3DE251D7F2}" type="slidenum">
              <a:rPr lang="en-GB" smtClean="0"/>
              <a:t>‹#›</a:t>
            </a:fld>
            <a:endParaRPr lang="en-GB"/>
          </a:p>
        </p:txBody>
      </p:sp>
    </p:spTree>
    <p:extLst>
      <p:ext uri="{BB962C8B-B14F-4D97-AF65-F5344CB8AC3E}">
        <p14:creationId xmlns:p14="http://schemas.microsoft.com/office/powerpoint/2010/main" val="72021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BB71-7B00-495D-B03D-66D6632B4F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985357-E1FF-4350-9304-5F200F60BF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D3265C-600E-477F-AC62-30D3D07CAC12}"/>
              </a:ext>
            </a:extLst>
          </p:cNvPr>
          <p:cNvSpPr>
            <a:spLocks noGrp="1"/>
          </p:cNvSpPr>
          <p:nvPr>
            <p:ph type="dt" sz="half" idx="10"/>
          </p:nvPr>
        </p:nvSpPr>
        <p:spPr/>
        <p:txBody>
          <a:bodyPr/>
          <a:lstStyle/>
          <a:p>
            <a:fld id="{AC69B08F-5B70-4034-A512-E79CD6F0717A}" type="datetimeFigureOut">
              <a:rPr lang="en-GB" smtClean="0"/>
              <a:t>08/02/2021</a:t>
            </a:fld>
            <a:endParaRPr lang="en-GB"/>
          </a:p>
        </p:txBody>
      </p:sp>
      <p:sp>
        <p:nvSpPr>
          <p:cNvPr id="5" name="Footer Placeholder 4">
            <a:extLst>
              <a:ext uri="{FF2B5EF4-FFF2-40B4-BE49-F238E27FC236}">
                <a16:creationId xmlns:a16="http://schemas.microsoft.com/office/drawing/2014/main" id="{D347EFA7-0429-44ED-B3A4-2DEEEDA60C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6E177E-5D8B-4D04-BBFF-B242661D1E79}"/>
              </a:ext>
            </a:extLst>
          </p:cNvPr>
          <p:cNvSpPr>
            <a:spLocks noGrp="1"/>
          </p:cNvSpPr>
          <p:nvPr>
            <p:ph type="sldNum" sz="quarter" idx="12"/>
          </p:nvPr>
        </p:nvSpPr>
        <p:spPr/>
        <p:txBody>
          <a:bodyPr/>
          <a:lstStyle/>
          <a:p>
            <a:fld id="{1AA8BB63-2FF9-4464-8003-BE3DE251D7F2}" type="slidenum">
              <a:rPr lang="en-GB" smtClean="0"/>
              <a:t>‹#›</a:t>
            </a:fld>
            <a:endParaRPr lang="en-GB"/>
          </a:p>
        </p:txBody>
      </p:sp>
    </p:spTree>
    <p:extLst>
      <p:ext uri="{BB962C8B-B14F-4D97-AF65-F5344CB8AC3E}">
        <p14:creationId xmlns:p14="http://schemas.microsoft.com/office/powerpoint/2010/main" val="34130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179A-85C5-48A9-AC1C-9EA371B4FE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7D249D-DE17-43F1-9C91-28E0CF96A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35B916-90E9-4E89-8857-01755DF7C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C10E8E-A61E-44A2-BADB-4A18BBFD5DEF}"/>
              </a:ext>
            </a:extLst>
          </p:cNvPr>
          <p:cNvSpPr>
            <a:spLocks noGrp="1"/>
          </p:cNvSpPr>
          <p:nvPr>
            <p:ph type="dt" sz="half" idx="10"/>
          </p:nvPr>
        </p:nvSpPr>
        <p:spPr/>
        <p:txBody>
          <a:bodyPr/>
          <a:lstStyle/>
          <a:p>
            <a:fld id="{AC69B08F-5B70-4034-A512-E79CD6F0717A}" type="datetimeFigureOut">
              <a:rPr lang="en-GB" smtClean="0"/>
              <a:t>08/02/2021</a:t>
            </a:fld>
            <a:endParaRPr lang="en-GB"/>
          </a:p>
        </p:txBody>
      </p:sp>
      <p:sp>
        <p:nvSpPr>
          <p:cNvPr id="6" name="Footer Placeholder 5">
            <a:extLst>
              <a:ext uri="{FF2B5EF4-FFF2-40B4-BE49-F238E27FC236}">
                <a16:creationId xmlns:a16="http://schemas.microsoft.com/office/drawing/2014/main" id="{A17FCFD6-F019-4DAE-9420-75A2B4CC81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A74753-EBA8-4ED0-8CB9-F51A3BCAEE07}"/>
              </a:ext>
            </a:extLst>
          </p:cNvPr>
          <p:cNvSpPr>
            <a:spLocks noGrp="1"/>
          </p:cNvSpPr>
          <p:nvPr>
            <p:ph type="sldNum" sz="quarter" idx="12"/>
          </p:nvPr>
        </p:nvSpPr>
        <p:spPr/>
        <p:txBody>
          <a:bodyPr/>
          <a:lstStyle/>
          <a:p>
            <a:fld id="{1AA8BB63-2FF9-4464-8003-BE3DE251D7F2}" type="slidenum">
              <a:rPr lang="en-GB" smtClean="0"/>
              <a:t>‹#›</a:t>
            </a:fld>
            <a:endParaRPr lang="en-GB"/>
          </a:p>
        </p:txBody>
      </p:sp>
    </p:spTree>
    <p:extLst>
      <p:ext uri="{BB962C8B-B14F-4D97-AF65-F5344CB8AC3E}">
        <p14:creationId xmlns:p14="http://schemas.microsoft.com/office/powerpoint/2010/main" val="3047085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3A66A-8895-41B6-A3BE-4765F66EEC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170C29-518B-4B4B-9058-A732BA343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7C5E0E-94DB-4FFE-907C-434A52414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91B796-D4D3-4535-A987-02BA5EB2D6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3DE12A-9964-456D-A1D2-D26D0860D2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88C780-2644-4426-B118-D929C8C7D196}"/>
              </a:ext>
            </a:extLst>
          </p:cNvPr>
          <p:cNvSpPr>
            <a:spLocks noGrp="1"/>
          </p:cNvSpPr>
          <p:nvPr>
            <p:ph type="dt" sz="half" idx="10"/>
          </p:nvPr>
        </p:nvSpPr>
        <p:spPr/>
        <p:txBody>
          <a:bodyPr/>
          <a:lstStyle/>
          <a:p>
            <a:fld id="{AC69B08F-5B70-4034-A512-E79CD6F0717A}" type="datetimeFigureOut">
              <a:rPr lang="en-GB" smtClean="0"/>
              <a:t>08/02/2021</a:t>
            </a:fld>
            <a:endParaRPr lang="en-GB"/>
          </a:p>
        </p:txBody>
      </p:sp>
      <p:sp>
        <p:nvSpPr>
          <p:cNvPr id="8" name="Footer Placeholder 7">
            <a:extLst>
              <a:ext uri="{FF2B5EF4-FFF2-40B4-BE49-F238E27FC236}">
                <a16:creationId xmlns:a16="http://schemas.microsoft.com/office/drawing/2014/main" id="{EBBC732F-8F7A-43A0-9347-F4D09CF9BB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23B141-8DAA-4C71-A94C-CBC945A6DD91}"/>
              </a:ext>
            </a:extLst>
          </p:cNvPr>
          <p:cNvSpPr>
            <a:spLocks noGrp="1"/>
          </p:cNvSpPr>
          <p:nvPr>
            <p:ph type="sldNum" sz="quarter" idx="12"/>
          </p:nvPr>
        </p:nvSpPr>
        <p:spPr/>
        <p:txBody>
          <a:bodyPr/>
          <a:lstStyle/>
          <a:p>
            <a:fld id="{1AA8BB63-2FF9-4464-8003-BE3DE251D7F2}" type="slidenum">
              <a:rPr lang="en-GB" smtClean="0"/>
              <a:t>‹#›</a:t>
            </a:fld>
            <a:endParaRPr lang="en-GB"/>
          </a:p>
        </p:txBody>
      </p:sp>
    </p:spTree>
    <p:extLst>
      <p:ext uri="{BB962C8B-B14F-4D97-AF65-F5344CB8AC3E}">
        <p14:creationId xmlns:p14="http://schemas.microsoft.com/office/powerpoint/2010/main" val="329704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0EEE-9CD1-4410-AD57-322B18C65D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8FB24F-35FB-4FA9-9CAF-BA71643BC4D5}"/>
              </a:ext>
            </a:extLst>
          </p:cNvPr>
          <p:cNvSpPr>
            <a:spLocks noGrp="1"/>
          </p:cNvSpPr>
          <p:nvPr>
            <p:ph type="dt" sz="half" idx="10"/>
          </p:nvPr>
        </p:nvSpPr>
        <p:spPr/>
        <p:txBody>
          <a:bodyPr/>
          <a:lstStyle/>
          <a:p>
            <a:fld id="{AC69B08F-5B70-4034-A512-E79CD6F0717A}" type="datetimeFigureOut">
              <a:rPr lang="en-GB" smtClean="0"/>
              <a:t>08/02/2021</a:t>
            </a:fld>
            <a:endParaRPr lang="en-GB"/>
          </a:p>
        </p:txBody>
      </p:sp>
      <p:sp>
        <p:nvSpPr>
          <p:cNvPr id="4" name="Footer Placeholder 3">
            <a:extLst>
              <a:ext uri="{FF2B5EF4-FFF2-40B4-BE49-F238E27FC236}">
                <a16:creationId xmlns:a16="http://schemas.microsoft.com/office/drawing/2014/main" id="{7AC77DF4-F751-41CE-A81E-55E53E226C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12E045-5D28-4B41-93E6-725E8FAD112C}"/>
              </a:ext>
            </a:extLst>
          </p:cNvPr>
          <p:cNvSpPr>
            <a:spLocks noGrp="1"/>
          </p:cNvSpPr>
          <p:nvPr>
            <p:ph type="sldNum" sz="quarter" idx="12"/>
          </p:nvPr>
        </p:nvSpPr>
        <p:spPr/>
        <p:txBody>
          <a:bodyPr/>
          <a:lstStyle/>
          <a:p>
            <a:fld id="{1AA8BB63-2FF9-4464-8003-BE3DE251D7F2}" type="slidenum">
              <a:rPr lang="en-GB" smtClean="0"/>
              <a:t>‹#›</a:t>
            </a:fld>
            <a:endParaRPr lang="en-GB"/>
          </a:p>
        </p:txBody>
      </p:sp>
    </p:spTree>
    <p:extLst>
      <p:ext uri="{BB962C8B-B14F-4D97-AF65-F5344CB8AC3E}">
        <p14:creationId xmlns:p14="http://schemas.microsoft.com/office/powerpoint/2010/main" val="125775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A6051-BD8E-4BBF-9E45-2EC82BBD026C}"/>
              </a:ext>
            </a:extLst>
          </p:cNvPr>
          <p:cNvSpPr>
            <a:spLocks noGrp="1"/>
          </p:cNvSpPr>
          <p:nvPr>
            <p:ph type="dt" sz="half" idx="10"/>
          </p:nvPr>
        </p:nvSpPr>
        <p:spPr/>
        <p:txBody>
          <a:bodyPr/>
          <a:lstStyle/>
          <a:p>
            <a:fld id="{AC69B08F-5B70-4034-A512-E79CD6F0717A}" type="datetimeFigureOut">
              <a:rPr lang="en-GB" smtClean="0"/>
              <a:t>08/02/2021</a:t>
            </a:fld>
            <a:endParaRPr lang="en-GB"/>
          </a:p>
        </p:txBody>
      </p:sp>
      <p:sp>
        <p:nvSpPr>
          <p:cNvPr id="3" name="Footer Placeholder 2">
            <a:extLst>
              <a:ext uri="{FF2B5EF4-FFF2-40B4-BE49-F238E27FC236}">
                <a16:creationId xmlns:a16="http://schemas.microsoft.com/office/drawing/2014/main" id="{E85AD234-89CB-450E-B532-49095DBD73E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7FDEED-66A7-4344-9FAA-BEB3572BCD53}"/>
              </a:ext>
            </a:extLst>
          </p:cNvPr>
          <p:cNvSpPr>
            <a:spLocks noGrp="1"/>
          </p:cNvSpPr>
          <p:nvPr>
            <p:ph type="sldNum" sz="quarter" idx="12"/>
          </p:nvPr>
        </p:nvSpPr>
        <p:spPr/>
        <p:txBody>
          <a:bodyPr/>
          <a:lstStyle/>
          <a:p>
            <a:fld id="{1AA8BB63-2FF9-4464-8003-BE3DE251D7F2}" type="slidenum">
              <a:rPr lang="en-GB" smtClean="0"/>
              <a:t>‹#›</a:t>
            </a:fld>
            <a:endParaRPr lang="en-GB"/>
          </a:p>
        </p:txBody>
      </p:sp>
    </p:spTree>
    <p:extLst>
      <p:ext uri="{BB962C8B-B14F-4D97-AF65-F5344CB8AC3E}">
        <p14:creationId xmlns:p14="http://schemas.microsoft.com/office/powerpoint/2010/main" val="308068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8AB5-B721-4E5B-BE5B-7F704245B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533F333-70C7-4D05-ADB8-23881D76F7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0D69F32-2847-4818-89FD-6A080C199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13CDE-72A7-413C-A858-79F9381B75D1}"/>
              </a:ext>
            </a:extLst>
          </p:cNvPr>
          <p:cNvSpPr>
            <a:spLocks noGrp="1"/>
          </p:cNvSpPr>
          <p:nvPr>
            <p:ph type="dt" sz="half" idx="10"/>
          </p:nvPr>
        </p:nvSpPr>
        <p:spPr/>
        <p:txBody>
          <a:bodyPr/>
          <a:lstStyle/>
          <a:p>
            <a:fld id="{AC69B08F-5B70-4034-A512-E79CD6F0717A}" type="datetimeFigureOut">
              <a:rPr lang="en-GB" smtClean="0"/>
              <a:t>08/02/2021</a:t>
            </a:fld>
            <a:endParaRPr lang="en-GB"/>
          </a:p>
        </p:txBody>
      </p:sp>
      <p:sp>
        <p:nvSpPr>
          <p:cNvPr id="6" name="Footer Placeholder 5">
            <a:extLst>
              <a:ext uri="{FF2B5EF4-FFF2-40B4-BE49-F238E27FC236}">
                <a16:creationId xmlns:a16="http://schemas.microsoft.com/office/drawing/2014/main" id="{16D948FA-0933-4828-B52E-9ACCC1444D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69AB11-F822-4AF9-94F6-50F1F6DAB4D1}"/>
              </a:ext>
            </a:extLst>
          </p:cNvPr>
          <p:cNvSpPr>
            <a:spLocks noGrp="1"/>
          </p:cNvSpPr>
          <p:nvPr>
            <p:ph type="sldNum" sz="quarter" idx="12"/>
          </p:nvPr>
        </p:nvSpPr>
        <p:spPr/>
        <p:txBody>
          <a:bodyPr/>
          <a:lstStyle/>
          <a:p>
            <a:fld id="{1AA8BB63-2FF9-4464-8003-BE3DE251D7F2}" type="slidenum">
              <a:rPr lang="en-GB" smtClean="0"/>
              <a:t>‹#›</a:t>
            </a:fld>
            <a:endParaRPr lang="en-GB"/>
          </a:p>
        </p:txBody>
      </p:sp>
    </p:spTree>
    <p:extLst>
      <p:ext uri="{BB962C8B-B14F-4D97-AF65-F5344CB8AC3E}">
        <p14:creationId xmlns:p14="http://schemas.microsoft.com/office/powerpoint/2010/main" val="65320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9DD2-FB75-4A65-8D14-F66CBC5A5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F941CF-EF9E-4142-9B94-6FF8A43649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19F0DB-93D2-4615-9214-62AA104B7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0522F2-915F-42ED-B644-B38DA34FB0E2}"/>
              </a:ext>
            </a:extLst>
          </p:cNvPr>
          <p:cNvSpPr>
            <a:spLocks noGrp="1"/>
          </p:cNvSpPr>
          <p:nvPr>
            <p:ph type="dt" sz="half" idx="10"/>
          </p:nvPr>
        </p:nvSpPr>
        <p:spPr/>
        <p:txBody>
          <a:bodyPr/>
          <a:lstStyle/>
          <a:p>
            <a:fld id="{AC69B08F-5B70-4034-A512-E79CD6F0717A}" type="datetimeFigureOut">
              <a:rPr lang="en-GB" smtClean="0"/>
              <a:t>08/02/2021</a:t>
            </a:fld>
            <a:endParaRPr lang="en-GB"/>
          </a:p>
        </p:txBody>
      </p:sp>
      <p:sp>
        <p:nvSpPr>
          <p:cNvPr id="6" name="Footer Placeholder 5">
            <a:extLst>
              <a:ext uri="{FF2B5EF4-FFF2-40B4-BE49-F238E27FC236}">
                <a16:creationId xmlns:a16="http://schemas.microsoft.com/office/drawing/2014/main" id="{9C53ADF0-9C7E-4543-9D00-ACF3AE6D7F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7456E3-A386-4B65-8FD3-8D89457E5574}"/>
              </a:ext>
            </a:extLst>
          </p:cNvPr>
          <p:cNvSpPr>
            <a:spLocks noGrp="1"/>
          </p:cNvSpPr>
          <p:nvPr>
            <p:ph type="sldNum" sz="quarter" idx="12"/>
          </p:nvPr>
        </p:nvSpPr>
        <p:spPr/>
        <p:txBody>
          <a:bodyPr/>
          <a:lstStyle/>
          <a:p>
            <a:fld id="{1AA8BB63-2FF9-4464-8003-BE3DE251D7F2}" type="slidenum">
              <a:rPr lang="en-GB" smtClean="0"/>
              <a:t>‹#›</a:t>
            </a:fld>
            <a:endParaRPr lang="en-GB"/>
          </a:p>
        </p:txBody>
      </p:sp>
    </p:spTree>
    <p:extLst>
      <p:ext uri="{BB962C8B-B14F-4D97-AF65-F5344CB8AC3E}">
        <p14:creationId xmlns:p14="http://schemas.microsoft.com/office/powerpoint/2010/main" val="171583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0982AE-E254-43DF-BCEB-D9C6DE880E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42FE15-E002-4F0F-8474-815DDC66E0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C8BBDE-4B28-4C45-9A29-3D52197C6C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9B08F-5B70-4034-A512-E79CD6F0717A}" type="datetimeFigureOut">
              <a:rPr lang="en-GB" smtClean="0"/>
              <a:t>08/02/2021</a:t>
            </a:fld>
            <a:endParaRPr lang="en-GB"/>
          </a:p>
        </p:txBody>
      </p:sp>
      <p:sp>
        <p:nvSpPr>
          <p:cNvPr id="5" name="Footer Placeholder 4">
            <a:extLst>
              <a:ext uri="{FF2B5EF4-FFF2-40B4-BE49-F238E27FC236}">
                <a16:creationId xmlns:a16="http://schemas.microsoft.com/office/drawing/2014/main" id="{ACEDD3C0-21F2-4BF0-98EA-B787BDF410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2C3D9B-3742-441E-8890-CFD2453EFC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8BB63-2FF9-4464-8003-BE3DE251D7F2}" type="slidenum">
              <a:rPr lang="en-GB" smtClean="0"/>
              <a:t>‹#›</a:t>
            </a:fld>
            <a:endParaRPr lang="en-GB"/>
          </a:p>
        </p:txBody>
      </p:sp>
    </p:spTree>
    <p:extLst>
      <p:ext uri="{BB962C8B-B14F-4D97-AF65-F5344CB8AC3E}">
        <p14:creationId xmlns:p14="http://schemas.microsoft.com/office/powerpoint/2010/main" val="320795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kooth.com/"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nhs.uk/oneyou/every-mind-matters/anxiety/" TargetMode="External"/><Relationship Id="rId7" Type="http://schemas.openxmlformats.org/officeDocument/2006/relationships/hyperlink" Target="https://www.myh.org.uk/helpline"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protect-eu.mimecast.com/s/7J4vCNxEgS0JxDPT4_6SA/" TargetMode="External"/><Relationship Id="rId5" Type="http://schemas.openxmlformats.org/officeDocument/2006/relationships/hyperlink" Target="mailto:askbeam@childrenssociety.org.uk"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watch?v=Ik17RkuGPmY"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orwardthinkingbirmingham.or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E1C2E1-43C1-4B37-942D-FC475BDC9C16}"/>
              </a:ext>
            </a:extLst>
          </p:cNvPr>
          <p:cNvSpPr>
            <a:spLocks noGrp="1"/>
          </p:cNvSpPr>
          <p:nvPr>
            <p:ph type="ctrTitle"/>
          </p:nvPr>
        </p:nvSpPr>
        <p:spPr>
          <a:xfrm>
            <a:off x="6590662" y="1817914"/>
            <a:ext cx="4805996" cy="3747033"/>
          </a:xfrm>
        </p:spPr>
        <p:txBody>
          <a:bodyPr anchor="t">
            <a:normAutofit fontScale="90000"/>
          </a:bodyPr>
          <a:lstStyle/>
          <a:p>
            <a:r>
              <a:rPr lang="en-GB" b="0" i="0" u="none" strike="noStrike" baseline="0" dirty="0">
                <a:solidFill>
                  <a:srgbClr val="00B1F1"/>
                </a:solidFill>
                <a:latin typeface="Calibri-Light"/>
              </a:rPr>
              <a:t>Maintaining</a:t>
            </a:r>
            <a:br>
              <a:rPr lang="en-GB" b="0" i="0" u="none" strike="noStrike" baseline="0" dirty="0">
                <a:solidFill>
                  <a:srgbClr val="00B1F1"/>
                </a:solidFill>
                <a:latin typeface="Calibri-Light"/>
              </a:rPr>
            </a:br>
            <a:r>
              <a:rPr lang="en-GB" b="0" i="0" u="none" strike="noStrike" baseline="0" dirty="0">
                <a:solidFill>
                  <a:srgbClr val="00B1F1"/>
                </a:solidFill>
                <a:latin typeface="Calibri-Light"/>
              </a:rPr>
              <a:t>good well-being</a:t>
            </a:r>
            <a:br>
              <a:rPr lang="en-GB" b="0" i="0" u="none" strike="noStrike" baseline="0" dirty="0">
                <a:solidFill>
                  <a:srgbClr val="00B1F1"/>
                </a:solidFill>
                <a:latin typeface="Calibri-Light"/>
              </a:rPr>
            </a:br>
            <a:r>
              <a:rPr lang="en-GB" b="0" i="0" u="none" strike="noStrike" baseline="0" dirty="0">
                <a:solidFill>
                  <a:srgbClr val="00B1F1"/>
                </a:solidFill>
                <a:latin typeface="Calibri-Light"/>
              </a:rPr>
              <a:t>whilst in</a:t>
            </a:r>
            <a:br>
              <a:rPr lang="en-GB" b="0" i="0" u="none" strike="noStrike" baseline="0" dirty="0">
                <a:solidFill>
                  <a:srgbClr val="00B1F1"/>
                </a:solidFill>
                <a:latin typeface="Calibri-Light"/>
              </a:rPr>
            </a:br>
            <a:r>
              <a:rPr lang="en-GB" b="0" i="0" u="none" strike="noStrike" baseline="0" dirty="0">
                <a:solidFill>
                  <a:srgbClr val="00B1F1"/>
                </a:solidFill>
                <a:latin typeface="Calibri-Light"/>
              </a:rPr>
              <a:t>lockdown</a:t>
            </a:r>
            <a:br>
              <a:rPr lang="en-GB" sz="1800" b="0" i="0" u="none" strike="noStrike" baseline="0" dirty="0">
                <a:solidFill>
                  <a:srgbClr val="00B1F1"/>
                </a:solidFill>
                <a:latin typeface="Calibri-Light"/>
              </a:rPr>
            </a:br>
            <a:br>
              <a:rPr lang="en-GB" sz="1800" b="0" i="0" u="none" strike="noStrike" baseline="0" dirty="0">
                <a:solidFill>
                  <a:srgbClr val="00B1F1"/>
                </a:solidFill>
                <a:latin typeface="Calibri-Light"/>
              </a:rPr>
            </a:br>
            <a:r>
              <a:rPr lang="en-GB" sz="2700" b="0" i="0" u="none" strike="noStrike" baseline="0" dirty="0">
                <a:solidFill>
                  <a:srgbClr val="00B1F1"/>
                </a:solidFill>
                <a:latin typeface="Calibri-Light"/>
              </a:rPr>
              <a:t>Secondary</a:t>
            </a:r>
            <a:r>
              <a:rPr lang="en-GB" sz="1800" b="0" i="0" u="none" strike="noStrike" baseline="0" dirty="0">
                <a:solidFill>
                  <a:srgbClr val="00B1F1"/>
                </a:solidFill>
                <a:latin typeface="Calibri-Light"/>
              </a:rPr>
              <a:t>: </a:t>
            </a:r>
            <a:r>
              <a:rPr lang="en-GB" sz="2700" b="1" i="0" u="none" strike="noStrike" baseline="0" dirty="0">
                <a:solidFill>
                  <a:srgbClr val="00B1F1"/>
                </a:solidFill>
                <a:latin typeface="Calibri-Light"/>
              </a:rPr>
              <a:t>Week 5 - Sleep</a:t>
            </a:r>
            <a:endParaRPr lang="en-GB" sz="2700" b="1" dirty="0">
              <a:solidFill>
                <a:srgbClr val="000000"/>
              </a:solidFill>
            </a:endParaRP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C7AA2BE4-0AFB-495D-95FB-BCDBC4CC507E}"/>
              </a:ext>
            </a:extLst>
          </p:cNvPr>
          <p:cNvPicPr>
            <a:picLocks noChangeAspect="1"/>
          </p:cNvPicPr>
          <p:nvPr/>
        </p:nvPicPr>
        <p:blipFill>
          <a:blip r:embed="rId4"/>
          <a:stretch>
            <a:fillRect/>
          </a:stretch>
        </p:blipFill>
        <p:spPr>
          <a:xfrm>
            <a:off x="-168941" y="2756138"/>
            <a:ext cx="5317884" cy="1931944"/>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a:extLst>
              <a:ext uri="{FF2B5EF4-FFF2-40B4-BE49-F238E27FC236}">
                <a16:creationId xmlns:a16="http://schemas.microsoft.com/office/drawing/2014/main" id="{F1B48120-0230-4BCD-91DD-F4D030C86725}"/>
              </a:ext>
            </a:extLst>
          </p:cNvPr>
          <p:cNvPicPr>
            <a:picLocks noChangeAspect="1"/>
          </p:cNvPicPr>
          <p:nvPr/>
        </p:nvPicPr>
        <p:blipFill>
          <a:blip r:embed="rId5"/>
          <a:stretch>
            <a:fillRect/>
          </a:stretch>
        </p:blipFill>
        <p:spPr>
          <a:xfrm>
            <a:off x="8993660" y="5558853"/>
            <a:ext cx="2610651" cy="1297116"/>
          </a:xfrm>
          <a:prstGeom prst="rect">
            <a:avLst/>
          </a:prstGeom>
        </p:spPr>
      </p:pic>
    </p:spTree>
    <p:extLst>
      <p:ext uri="{BB962C8B-B14F-4D97-AF65-F5344CB8AC3E}">
        <p14:creationId xmlns:p14="http://schemas.microsoft.com/office/powerpoint/2010/main" val="4030535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73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CE93DB-6DF7-6549-B889-389A81075E81}"/>
              </a:ext>
            </a:extLst>
          </p:cNvPr>
          <p:cNvSpPr>
            <a:spLocks noGrp="1"/>
          </p:cNvSpPr>
          <p:nvPr>
            <p:ph type="title"/>
          </p:nvPr>
        </p:nvSpPr>
        <p:spPr>
          <a:xfrm>
            <a:off x="524256" y="491260"/>
            <a:ext cx="6594189" cy="1625210"/>
          </a:xfrm>
        </p:spPr>
        <p:txBody>
          <a:bodyPr>
            <a:normAutofit/>
          </a:bodyPr>
          <a:lstStyle/>
          <a:p>
            <a:r>
              <a:rPr lang="en-GB" b="1">
                <a:solidFill>
                  <a:srgbClr val="FFFFFF"/>
                </a:solidFill>
              </a:rPr>
              <a:t>Kooth</a:t>
            </a:r>
          </a:p>
        </p:txBody>
      </p:sp>
      <p:pic>
        <p:nvPicPr>
          <p:cNvPr id="6" name="Picture 5" descr="A picture containing person, man, holding, game&#10;&#10;Description automatically generated">
            <a:extLst>
              <a:ext uri="{FF2B5EF4-FFF2-40B4-BE49-F238E27FC236}">
                <a16:creationId xmlns:a16="http://schemas.microsoft.com/office/drawing/2014/main" id="{607FCB3F-875B-EF41-908D-0B6FF69F78FD}"/>
              </a:ext>
            </a:extLst>
          </p:cNvPr>
          <p:cNvPicPr>
            <a:picLocks noChangeAspect="1"/>
          </p:cNvPicPr>
          <p:nvPr/>
        </p:nvPicPr>
        <p:blipFill rotWithShape="1">
          <a:blip r:embed="rId2"/>
          <a:srcRect l="1034"/>
          <a:stretch/>
        </p:blipFill>
        <p:spPr>
          <a:xfrm>
            <a:off x="327549" y="2454903"/>
            <a:ext cx="3442801" cy="1956816"/>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A38B444D-204F-FF42-8ACC-799F4990769E}"/>
              </a:ext>
            </a:extLst>
          </p:cNvPr>
          <p:cNvPicPr>
            <a:picLocks noChangeAspect="1"/>
          </p:cNvPicPr>
          <p:nvPr/>
        </p:nvPicPr>
        <p:blipFill rotWithShape="1">
          <a:blip r:embed="rId3"/>
          <a:srcRect l="2855" r="2646" b="2"/>
          <a:stretch/>
        </p:blipFill>
        <p:spPr>
          <a:xfrm>
            <a:off x="3942260" y="2454902"/>
            <a:ext cx="3442803" cy="1958184"/>
          </a:xfrm>
          <a:prstGeom prst="rect">
            <a:avLst/>
          </a:prstGeom>
        </p:spPr>
      </p:pic>
      <p:pic>
        <p:nvPicPr>
          <p:cNvPr id="11" name="Picture 10" descr="A picture containing person, man, outdoor, wearing&#10;&#10;Description automatically generated">
            <a:extLst>
              <a:ext uri="{FF2B5EF4-FFF2-40B4-BE49-F238E27FC236}">
                <a16:creationId xmlns:a16="http://schemas.microsoft.com/office/drawing/2014/main" id="{55234A57-D54A-4645-AD35-B162D6ADEF0F}"/>
              </a:ext>
            </a:extLst>
          </p:cNvPr>
          <p:cNvPicPr>
            <a:picLocks noChangeAspect="1"/>
          </p:cNvPicPr>
          <p:nvPr/>
        </p:nvPicPr>
        <p:blipFill rotWithShape="1">
          <a:blip r:embed="rId4"/>
          <a:srcRect t="5122" r="-3" b="9836"/>
          <a:stretch/>
        </p:blipFill>
        <p:spPr>
          <a:xfrm>
            <a:off x="329183" y="4572000"/>
            <a:ext cx="3447288" cy="1956816"/>
          </a:xfrm>
          <a:prstGeom prst="rect">
            <a:avLst/>
          </a:prstGeom>
        </p:spPr>
      </p:pic>
      <p:pic>
        <p:nvPicPr>
          <p:cNvPr id="5" name="Picture 4" descr="A person using a computer sitting on top of a bed&#10;&#10;Description automatically generated">
            <a:extLst>
              <a:ext uri="{FF2B5EF4-FFF2-40B4-BE49-F238E27FC236}">
                <a16:creationId xmlns:a16="http://schemas.microsoft.com/office/drawing/2014/main" id="{8429343A-C749-FB47-B8A4-DFA3367672AA}"/>
              </a:ext>
            </a:extLst>
          </p:cNvPr>
          <p:cNvPicPr>
            <a:picLocks noChangeAspect="1"/>
          </p:cNvPicPr>
          <p:nvPr/>
        </p:nvPicPr>
        <p:blipFill rotWithShape="1">
          <a:blip r:embed="rId5"/>
          <a:srcRect l="11916" r="-1" b="-1"/>
          <a:stretch/>
        </p:blipFill>
        <p:spPr>
          <a:xfrm>
            <a:off x="3941061" y="4572285"/>
            <a:ext cx="3447288" cy="1956816"/>
          </a:xfrm>
          <a:prstGeom prst="rect">
            <a:avLst/>
          </a:prstGeom>
        </p:spPr>
      </p:pic>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74AEEA-0D39-174E-A044-975DF3FA6B5C}"/>
              </a:ext>
            </a:extLst>
          </p:cNvPr>
          <p:cNvSpPr>
            <a:spLocks noGrp="1"/>
          </p:cNvSpPr>
          <p:nvPr>
            <p:ph idx="1"/>
          </p:nvPr>
        </p:nvSpPr>
        <p:spPr>
          <a:xfrm>
            <a:off x="7957973" y="763523"/>
            <a:ext cx="3511296" cy="5330952"/>
          </a:xfrm>
        </p:spPr>
        <p:txBody>
          <a:bodyPr anchor="ctr">
            <a:normAutofit/>
          </a:bodyPr>
          <a:lstStyle/>
          <a:p>
            <a:pPr marL="0" indent="0">
              <a:buNone/>
            </a:pPr>
            <a:r>
              <a:rPr lang="en-GB" sz="2200">
                <a:solidFill>
                  <a:srgbClr val="FFFFFF"/>
                </a:solidFill>
              </a:rPr>
              <a:t>Kooth is a safe, confidential and anonymous way for you to access emotional wellbeing and mental health support.  It is widely used across the country and is well rated by other young people. It is free for you to use.  Check it out here:</a:t>
            </a:r>
          </a:p>
          <a:p>
            <a:pPr marL="0" indent="0">
              <a:buNone/>
            </a:pPr>
            <a:r>
              <a:rPr lang="en-GB" sz="2200">
                <a:solidFill>
                  <a:srgbClr val="FFFFFF"/>
                </a:solidFill>
                <a:hlinkClick r:id="rId6">
                  <a:extLst>
                    <a:ext uri="{A12FA001-AC4F-418D-AE19-62706E023703}">
                      <ahyp:hlinkClr xmlns:ahyp="http://schemas.microsoft.com/office/drawing/2018/hyperlinkcolor" val="tx"/>
                    </a:ext>
                  </a:extLst>
                </a:hlinkClick>
              </a:rPr>
              <a:t>http://www.kooth.com/</a:t>
            </a:r>
            <a:r>
              <a:rPr lang="en-GB" sz="2200">
                <a:solidFill>
                  <a:srgbClr val="FFFFFF"/>
                </a:solidFill>
              </a:rPr>
              <a:t> </a:t>
            </a:r>
          </a:p>
        </p:txBody>
      </p:sp>
      <p:pic>
        <p:nvPicPr>
          <p:cNvPr id="18" name="Picture 17" descr="A picture containing drawing, table&#10;&#10;Description automatically generated">
            <a:extLst>
              <a:ext uri="{FF2B5EF4-FFF2-40B4-BE49-F238E27FC236}">
                <a16:creationId xmlns:a16="http://schemas.microsoft.com/office/drawing/2014/main" id="{555648CB-7C6A-8D40-8457-0D3E245B7B67}"/>
              </a:ext>
            </a:extLst>
          </p:cNvPr>
          <p:cNvPicPr>
            <a:picLocks noChangeAspect="1"/>
          </p:cNvPicPr>
          <p:nvPr/>
        </p:nvPicPr>
        <p:blipFill>
          <a:blip r:embed="rId7"/>
          <a:stretch>
            <a:fillRect/>
          </a:stretch>
        </p:blipFill>
        <p:spPr>
          <a:xfrm>
            <a:off x="10787062" y="6164114"/>
            <a:ext cx="1200150" cy="599049"/>
          </a:xfrm>
          <a:prstGeom prst="rect">
            <a:avLst/>
          </a:prstGeom>
        </p:spPr>
      </p:pic>
    </p:spTree>
    <p:extLst>
      <p:ext uri="{BB962C8B-B14F-4D97-AF65-F5344CB8AC3E}">
        <p14:creationId xmlns:p14="http://schemas.microsoft.com/office/powerpoint/2010/main" val="173020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C9A61897-9026-964C-84E2-420F4DFDEBBB}"/>
              </a:ext>
            </a:extLst>
          </p:cNvPr>
          <p:cNvPicPr>
            <a:picLocks noChangeAspect="1"/>
          </p:cNvPicPr>
          <p:nvPr/>
        </p:nvPicPr>
        <p:blipFill>
          <a:blip r:embed="rId2"/>
          <a:stretch>
            <a:fillRect/>
          </a:stretch>
        </p:blipFill>
        <p:spPr>
          <a:xfrm>
            <a:off x="8040773" y="4920343"/>
            <a:ext cx="2311400" cy="1422400"/>
          </a:xfrm>
          <a:prstGeom prst="rect">
            <a:avLst/>
          </a:prstGeom>
        </p:spPr>
      </p:pic>
      <p:sp>
        <p:nvSpPr>
          <p:cNvPr id="2" name="Title 1">
            <a:extLst>
              <a:ext uri="{FF2B5EF4-FFF2-40B4-BE49-F238E27FC236}">
                <a16:creationId xmlns:a16="http://schemas.microsoft.com/office/drawing/2014/main" id="{C62AA2B7-E37C-0245-B4DE-568AE8E0F32D}"/>
              </a:ext>
            </a:extLst>
          </p:cNvPr>
          <p:cNvSpPr>
            <a:spLocks noGrp="1"/>
          </p:cNvSpPr>
          <p:nvPr>
            <p:ph type="title"/>
          </p:nvPr>
        </p:nvSpPr>
        <p:spPr>
          <a:xfrm>
            <a:off x="1311792" y="-9644"/>
            <a:ext cx="10515600" cy="1325563"/>
          </a:xfrm>
        </p:spPr>
        <p:txBody>
          <a:bodyPr/>
          <a:lstStyle/>
          <a:p>
            <a:pPr algn="ctr"/>
            <a:r>
              <a:rPr lang="en-GB" b="1" dirty="0">
                <a:solidFill>
                  <a:srgbClr val="0070C0"/>
                </a:solidFill>
              </a:rPr>
              <a:t>Useful Organisations</a:t>
            </a:r>
          </a:p>
        </p:txBody>
      </p:sp>
      <p:sp>
        <p:nvSpPr>
          <p:cNvPr id="6" name="Rectangle 5">
            <a:extLst>
              <a:ext uri="{FF2B5EF4-FFF2-40B4-BE49-F238E27FC236}">
                <a16:creationId xmlns:a16="http://schemas.microsoft.com/office/drawing/2014/main" id="{7134D7F6-333D-4682-8024-E2F98E43FEFD}"/>
              </a:ext>
            </a:extLst>
          </p:cNvPr>
          <p:cNvSpPr/>
          <p:nvPr/>
        </p:nvSpPr>
        <p:spPr>
          <a:xfrm>
            <a:off x="6926764" y="2387594"/>
            <a:ext cx="184731" cy="369332"/>
          </a:xfrm>
          <a:prstGeom prst="rect">
            <a:avLst/>
          </a:prstGeom>
        </p:spPr>
        <p:txBody>
          <a:bodyPr wrap="none">
            <a:spAutoFit/>
          </a:bodyPr>
          <a:lstStyle/>
          <a:p>
            <a:endParaRPr lang="en-GB" dirty="0"/>
          </a:p>
        </p:txBody>
      </p:sp>
      <p:sp>
        <p:nvSpPr>
          <p:cNvPr id="4" name="Content Placeholder 3">
            <a:extLst>
              <a:ext uri="{FF2B5EF4-FFF2-40B4-BE49-F238E27FC236}">
                <a16:creationId xmlns:a16="http://schemas.microsoft.com/office/drawing/2014/main" id="{210CAF1E-2833-5D40-98A0-0300828D0EA5}"/>
              </a:ext>
            </a:extLst>
          </p:cNvPr>
          <p:cNvSpPr>
            <a:spLocks noGrp="1"/>
          </p:cNvSpPr>
          <p:nvPr>
            <p:ph idx="1"/>
          </p:nvPr>
        </p:nvSpPr>
        <p:spPr>
          <a:xfrm>
            <a:off x="420914" y="1511300"/>
            <a:ext cx="6096725" cy="4831443"/>
          </a:xfrm>
        </p:spPr>
        <p:txBody>
          <a:bodyPr/>
          <a:lstStyle/>
          <a:p>
            <a:pPr marL="0" indent="0">
              <a:buNone/>
            </a:pPr>
            <a:r>
              <a:rPr lang="en-GB" dirty="0">
                <a:hlinkClick r:id="rId3">
                  <a:extLst>
                    <a:ext uri="{A12FA001-AC4F-418D-AE19-62706E023703}">
                      <ahyp:hlinkClr xmlns:ahyp="http://schemas.microsoft.com/office/drawing/2018/hyperlinkcolor" val="tx"/>
                    </a:ext>
                  </a:extLst>
                </a:hlinkClick>
              </a:rPr>
              <a:t>https://www.nhs.uk/oneyou/every-mind-matters/anxiety/</a:t>
            </a:r>
            <a:endParaRPr lang="en-GB" dirty="0"/>
          </a:p>
        </p:txBody>
      </p:sp>
      <p:pic>
        <p:nvPicPr>
          <p:cNvPr id="10" name="Picture 9" descr="A screenshot of a cell phone&#10;&#10;Description automatically generated">
            <a:extLst>
              <a:ext uri="{FF2B5EF4-FFF2-40B4-BE49-F238E27FC236}">
                <a16:creationId xmlns:a16="http://schemas.microsoft.com/office/drawing/2014/main" id="{A3760EC3-D434-694D-945A-EA492B5A4571}"/>
              </a:ext>
            </a:extLst>
          </p:cNvPr>
          <p:cNvPicPr>
            <a:picLocks noChangeAspect="1"/>
          </p:cNvPicPr>
          <p:nvPr/>
        </p:nvPicPr>
        <p:blipFill>
          <a:blip r:embed="rId4"/>
          <a:stretch>
            <a:fillRect/>
          </a:stretch>
        </p:blipFill>
        <p:spPr>
          <a:xfrm>
            <a:off x="420914" y="3800446"/>
            <a:ext cx="4291349" cy="2767026"/>
          </a:xfrm>
          <a:prstGeom prst="rect">
            <a:avLst/>
          </a:prstGeom>
        </p:spPr>
      </p:pic>
      <p:sp>
        <p:nvSpPr>
          <p:cNvPr id="11" name="Rectangle 10">
            <a:extLst>
              <a:ext uri="{FF2B5EF4-FFF2-40B4-BE49-F238E27FC236}">
                <a16:creationId xmlns:a16="http://schemas.microsoft.com/office/drawing/2014/main" id="{29C299CF-E04F-CC4D-BA9E-2B97D29AA2A3}"/>
              </a:ext>
            </a:extLst>
          </p:cNvPr>
          <p:cNvSpPr/>
          <p:nvPr/>
        </p:nvSpPr>
        <p:spPr>
          <a:xfrm>
            <a:off x="6517639" y="1369894"/>
            <a:ext cx="5622408" cy="3693319"/>
          </a:xfrm>
          <a:prstGeom prst="rect">
            <a:avLst/>
          </a:prstGeom>
        </p:spPr>
        <p:txBody>
          <a:bodyPr wrap="square">
            <a:spAutoFit/>
          </a:bodyPr>
          <a:lstStyle/>
          <a:p>
            <a:r>
              <a:rPr lang="en-GB" dirty="0">
                <a:latin typeface="Calibri" panose="020F0502020204030204" pitchFamily="34" charset="0"/>
              </a:rPr>
              <a:t>Pause is here for you, if you are under 25 and have a Birmingham GP.  We offer a non-judgemental listening ear, self-help strategies plus skills for managing difficult situations and feelings. We are open 10am-6pm, seven days a week.</a:t>
            </a:r>
          </a:p>
          <a:p>
            <a:r>
              <a:rPr lang="en-GB" dirty="0">
                <a:latin typeface="Calibri" panose="020F0502020204030204" pitchFamily="34" charset="0"/>
              </a:rPr>
              <a:t> </a:t>
            </a:r>
          </a:p>
          <a:p>
            <a:r>
              <a:rPr lang="en-GB" dirty="0">
                <a:latin typeface="Calibri" panose="020F0502020204030204" pitchFamily="34" charset="0"/>
              </a:rPr>
              <a:t>Drop us an email on </a:t>
            </a:r>
            <a:r>
              <a:rPr lang="en-GB" u="sng" dirty="0">
                <a:latin typeface="Calibri" panose="020F0502020204030204" pitchFamily="34" charset="0"/>
                <a:hlinkClick r:id="rId5">
                  <a:extLst>
                    <a:ext uri="{A12FA001-AC4F-418D-AE19-62706E023703}">
                      <ahyp:hlinkClr xmlns:ahyp="http://schemas.microsoft.com/office/drawing/2018/hyperlinkcolor" val="tx"/>
                    </a:ext>
                  </a:extLst>
                </a:hlinkClick>
              </a:rPr>
              <a:t>askbeam@childrenssociety.org.uk</a:t>
            </a:r>
            <a:r>
              <a:rPr lang="en-GB" dirty="0">
                <a:latin typeface="Calibri" panose="020F0502020204030204" pitchFamily="34" charset="0"/>
              </a:rPr>
              <a:t> or call 0207 8414470 and we will arrange for one of our friendly team to call you back.</a:t>
            </a:r>
          </a:p>
          <a:p>
            <a:r>
              <a:rPr lang="en-GB" dirty="0">
                <a:latin typeface="Calibri" panose="020F0502020204030204" pitchFamily="34" charset="0"/>
              </a:rPr>
              <a:t> </a:t>
            </a:r>
          </a:p>
          <a:p>
            <a:r>
              <a:rPr lang="en-GB" dirty="0">
                <a:latin typeface="Calibri" panose="020F0502020204030204" pitchFamily="34" charset="0"/>
              </a:rPr>
              <a:t>For more info check out </a:t>
            </a:r>
            <a:r>
              <a:rPr lang="en-GB" u="sng" dirty="0">
                <a:latin typeface="Calibri" panose="020F0502020204030204" pitchFamily="34" charset="0"/>
                <a:hlinkClick r:id="rId6">
                  <a:extLst>
                    <a:ext uri="{A12FA001-AC4F-418D-AE19-62706E023703}">
                      <ahyp:hlinkClr xmlns:ahyp="http://schemas.microsoft.com/office/drawing/2018/hyperlinkcolor" val="tx"/>
                    </a:ext>
                  </a:extLst>
                </a:hlinkClick>
              </a:rPr>
              <a:t>https://www.forwardthinkingbirmingham.org.uk/</a:t>
            </a:r>
            <a:endParaRPr lang="en-GB" dirty="0">
              <a:latin typeface="Calibri" panose="020F0502020204030204" pitchFamily="34" charset="0"/>
            </a:endParaRPr>
          </a:p>
          <a:p>
            <a:r>
              <a:rPr lang="en-GB" dirty="0">
                <a:solidFill>
                  <a:srgbClr val="0070C0"/>
                </a:solidFill>
                <a:latin typeface="Calibri" panose="020F0502020204030204" pitchFamily="34" charset="0"/>
              </a:rPr>
              <a:t> </a:t>
            </a:r>
            <a:endParaRPr lang="en-GB" dirty="0">
              <a:solidFill>
                <a:srgbClr val="000000"/>
              </a:solidFill>
              <a:latin typeface="Calibri" panose="020F0502020204030204" pitchFamily="34" charset="0"/>
            </a:endParaRPr>
          </a:p>
        </p:txBody>
      </p:sp>
      <p:sp>
        <p:nvSpPr>
          <p:cNvPr id="3" name="Rectangle 2">
            <a:extLst>
              <a:ext uri="{FF2B5EF4-FFF2-40B4-BE49-F238E27FC236}">
                <a16:creationId xmlns:a16="http://schemas.microsoft.com/office/drawing/2014/main" id="{9118BF61-3A14-4D4F-862D-BDAA2FF45DFF}"/>
              </a:ext>
            </a:extLst>
          </p:cNvPr>
          <p:cNvSpPr/>
          <p:nvPr/>
        </p:nvSpPr>
        <p:spPr>
          <a:xfrm>
            <a:off x="553975" y="2756926"/>
            <a:ext cx="3347711" cy="369332"/>
          </a:xfrm>
          <a:prstGeom prst="rect">
            <a:avLst/>
          </a:prstGeom>
        </p:spPr>
        <p:txBody>
          <a:bodyPr wrap="none">
            <a:spAutoFit/>
          </a:bodyPr>
          <a:lstStyle/>
          <a:p>
            <a:r>
              <a:rPr lang="en-GB" dirty="0">
                <a:hlinkClick r:id="rId7"/>
              </a:rPr>
              <a:t>https://www.myh.org.uk/helpline</a:t>
            </a:r>
            <a:endParaRPr lang="en-GB" dirty="0"/>
          </a:p>
        </p:txBody>
      </p:sp>
      <p:pic>
        <p:nvPicPr>
          <p:cNvPr id="7" name="Picture 6">
            <a:extLst>
              <a:ext uri="{FF2B5EF4-FFF2-40B4-BE49-F238E27FC236}">
                <a16:creationId xmlns:a16="http://schemas.microsoft.com/office/drawing/2014/main" id="{16513F75-0ED4-FA44-9378-938B9A205B42}"/>
              </a:ext>
            </a:extLst>
          </p:cNvPr>
          <p:cNvPicPr>
            <a:picLocks noChangeAspect="1"/>
          </p:cNvPicPr>
          <p:nvPr/>
        </p:nvPicPr>
        <p:blipFill>
          <a:blip r:embed="rId8"/>
          <a:stretch>
            <a:fillRect/>
          </a:stretch>
        </p:blipFill>
        <p:spPr>
          <a:xfrm>
            <a:off x="3901686" y="2565543"/>
            <a:ext cx="1585469" cy="1121429"/>
          </a:xfrm>
          <a:prstGeom prst="rect">
            <a:avLst/>
          </a:prstGeom>
        </p:spPr>
      </p:pic>
    </p:spTree>
    <p:extLst>
      <p:ext uri="{BB962C8B-B14F-4D97-AF65-F5344CB8AC3E}">
        <p14:creationId xmlns:p14="http://schemas.microsoft.com/office/powerpoint/2010/main" val="413789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t lying on a bed&#10;&#10;Description automatically generated">
            <a:extLst>
              <a:ext uri="{FF2B5EF4-FFF2-40B4-BE49-F238E27FC236}">
                <a16:creationId xmlns:a16="http://schemas.microsoft.com/office/drawing/2014/main" id="{E20BE8FC-F5F9-4848-B877-B4A3EC807E57}"/>
              </a:ext>
            </a:extLst>
          </p:cNvPr>
          <p:cNvPicPr>
            <a:picLocks noChangeAspect="1"/>
          </p:cNvPicPr>
          <p:nvPr/>
        </p:nvPicPr>
        <p:blipFill rotWithShape="1">
          <a:blip r:embed="rId3"/>
          <a:srcRect t="10694" b="5037"/>
          <a:stretch/>
        </p:blipFill>
        <p:spPr>
          <a:xfrm>
            <a:off x="21" y="0"/>
            <a:ext cx="12191979" cy="6857990"/>
          </a:xfrm>
          <a:prstGeom prst="rect">
            <a:avLst/>
          </a:prstGeom>
        </p:spPr>
      </p:pic>
      <p:sp>
        <p:nvSpPr>
          <p:cNvPr id="2" name="Title 1">
            <a:extLst>
              <a:ext uri="{FF2B5EF4-FFF2-40B4-BE49-F238E27FC236}">
                <a16:creationId xmlns:a16="http://schemas.microsoft.com/office/drawing/2014/main" id="{F8A602F8-EFB0-8E4A-B543-74A060243EA5}"/>
              </a:ext>
            </a:extLst>
          </p:cNvPr>
          <p:cNvSpPr>
            <a:spLocks noGrp="1"/>
          </p:cNvSpPr>
          <p:nvPr>
            <p:ph type="ctrTitle"/>
          </p:nvPr>
        </p:nvSpPr>
        <p:spPr>
          <a:xfrm>
            <a:off x="422898" y="537070"/>
            <a:ext cx="4766321" cy="2448442"/>
          </a:xfrm>
        </p:spPr>
        <p:txBody>
          <a:bodyPr anchor="b">
            <a:normAutofit/>
          </a:bodyPr>
          <a:lstStyle/>
          <a:p>
            <a:pPr algn="l"/>
            <a:r>
              <a:rPr lang="en-GB" sz="4800" dirty="0">
                <a:solidFill>
                  <a:srgbClr val="FFFFFF"/>
                </a:solidFill>
                <a:latin typeface="Arial" panose="020B0604020202020204" pitchFamily="34" charset="0"/>
                <a:cs typeface="Arial" panose="020B0604020202020204" pitchFamily="34" charset="0"/>
              </a:rPr>
              <a:t>Sleep and the links to well-being</a:t>
            </a:r>
          </a:p>
        </p:txBody>
      </p:sp>
      <p:sp>
        <p:nvSpPr>
          <p:cNvPr id="10" name="Subtitle 2">
            <a:extLst>
              <a:ext uri="{FF2B5EF4-FFF2-40B4-BE49-F238E27FC236}">
                <a16:creationId xmlns:a16="http://schemas.microsoft.com/office/drawing/2014/main" id="{CDE658F5-7D25-C149-B9CD-4AA32E432114}"/>
              </a:ext>
            </a:extLst>
          </p:cNvPr>
          <p:cNvSpPr>
            <a:spLocks noGrp="1"/>
          </p:cNvSpPr>
          <p:nvPr/>
        </p:nvSpPr>
        <p:spPr>
          <a:xfrm>
            <a:off x="5456730" y="5545916"/>
            <a:ext cx="4444436" cy="1323314"/>
          </a:xfrm>
          <a:prstGeom prst="rect">
            <a:avLst/>
          </a:prstGeom>
        </p:spPr>
        <p:txBody>
          <a:bodyPr vert="horz" lIns="91440" tIns="45720" rIns="91440" bIns="45720" rtlCol="0">
            <a:normAutofit/>
          </a:bodyPr>
          <a:lstStyle>
            <a:lvl1pPr marL="0" indent="0" algn="ctr" defTabSz="914400" rtl="0" eaLnBrk="1" latinLnBrk="0" hangingPunct="1">
              <a:lnSpc>
                <a:spcPts val="3200"/>
              </a:lnSpc>
              <a:spcBef>
                <a:spcPts val="1000"/>
              </a:spcBef>
              <a:buClr>
                <a:schemeClr val="accent2"/>
              </a:buClr>
              <a:buFont typeface="Wingdings 2" panose="05020102010507070707" pitchFamily="18" charset="2"/>
              <a:buNone/>
              <a:defRPr sz="2400" kern="120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Clr>
                <a:schemeClr val="accent2"/>
              </a:buClr>
              <a:buFont typeface="Wingdings 2" panose="05020102010507070707" pitchFamily="18" charset="2"/>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Clr>
                <a:schemeClr val="accent2"/>
              </a:buClr>
              <a:buFont typeface="Wingdings 2" panose="05020102010507070707" pitchFamily="18" charset="2"/>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Clr>
                <a:schemeClr val="accent2"/>
              </a:buClr>
              <a:buFont typeface="Wingdings 2" panose="05020102010507070707" pitchFamily="18" charset="2"/>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Clr>
                <a:schemeClr val="accent2"/>
              </a:buClr>
              <a:buFont typeface="Wingdings 2" panose="05020102010507070707" pitchFamily="18" charset="2"/>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dirty="0">
              <a:solidFill>
                <a:srgbClr val="FFFFFF"/>
              </a:solidFill>
              <a:latin typeface="Arial" panose="020B0604020202020204" pitchFamily="34" charset="0"/>
              <a:cs typeface="Arial" panose="020B0604020202020204" pitchFamily="34" charset="0"/>
            </a:endParaRPr>
          </a:p>
          <a:p>
            <a:pPr algn="l"/>
            <a:endParaRPr lang="en-GB" dirty="0">
              <a:solidFill>
                <a:srgbClr val="FFFFFF"/>
              </a:solidFill>
              <a:latin typeface="Arial" panose="020B0604020202020204" pitchFamily="34" charset="0"/>
              <a:cs typeface="Arial" panose="020B0604020202020204" pitchFamily="34" charset="0"/>
            </a:endParaRPr>
          </a:p>
          <a:p>
            <a:pPr algn="l"/>
            <a:endParaRPr lang="en-GB" dirty="0">
              <a:solidFill>
                <a:srgbClr val="FFFFFF"/>
              </a:solidFill>
              <a:latin typeface="Arial" panose="020B0604020202020204" pitchFamily="34" charset="0"/>
              <a:cs typeface="Arial" panose="020B0604020202020204" pitchFamily="34" charset="0"/>
            </a:endParaRPr>
          </a:p>
          <a:p>
            <a:pPr algn="l"/>
            <a:endParaRPr lang="en-GB" dirty="0">
              <a:solidFill>
                <a:srgbClr val="FFFFFF"/>
              </a:solidFill>
            </a:endParaRPr>
          </a:p>
        </p:txBody>
      </p:sp>
    </p:spTree>
    <p:extLst>
      <p:ext uri="{BB962C8B-B14F-4D97-AF65-F5344CB8AC3E}">
        <p14:creationId xmlns:p14="http://schemas.microsoft.com/office/powerpoint/2010/main" val="155433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A529058F-5004-B843-8E9C-2B96E309F5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782" y="2352738"/>
            <a:ext cx="5064101" cy="1885275"/>
          </a:xfrm>
          <a:prstGeom prst="rect">
            <a:avLst/>
          </a:prstGeom>
        </p:spPr>
      </p:pic>
      <p:sp>
        <p:nvSpPr>
          <p:cNvPr id="3" name="Content Placeholder 2">
            <a:extLst>
              <a:ext uri="{FF2B5EF4-FFF2-40B4-BE49-F238E27FC236}">
                <a16:creationId xmlns:a16="http://schemas.microsoft.com/office/drawing/2014/main" id="{B7CF9C86-AFE5-8C4D-B417-B19FE5452760}"/>
              </a:ext>
            </a:extLst>
          </p:cNvPr>
          <p:cNvSpPr>
            <a:spLocks noGrp="1"/>
          </p:cNvSpPr>
          <p:nvPr>
            <p:ph idx="1"/>
          </p:nvPr>
        </p:nvSpPr>
        <p:spPr>
          <a:xfrm>
            <a:off x="6090573" y="3726"/>
            <a:ext cx="6101426" cy="6057245"/>
          </a:xfrm>
        </p:spPr>
        <p:txBody>
          <a:bodyPr anchor="ctr">
            <a:normAutofit/>
          </a:bodyPr>
          <a:lstStyle/>
          <a:p>
            <a:pPr marL="0" indent="0">
              <a:buNone/>
            </a:pPr>
            <a:r>
              <a:rPr lang="en-GB" sz="3600" dirty="0">
                <a:solidFill>
                  <a:srgbClr val="000000"/>
                </a:solidFill>
              </a:rPr>
              <a:t>Researchers at the University of Warwick have found that the amount of sleep you get can affect:</a:t>
            </a:r>
          </a:p>
          <a:p>
            <a:pPr marL="0" indent="0">
              <a:buNone/>
            </a:pPr>
            <a:endParaRPr lang="en-GB" sz="3600" dirty="0">
              <a:solidFill>
                <a:srgbClr val="000000"/>
              </a:solidFill>
            </a:endParaRPr>
          </a:p>
          <a:p>
            <a:r>
              <a:rPr lang="en-GB" sz="3600" dirty="0">
                <a:solidFill>
                  <a:srgbClr val="000000"/>
                </a:solidFill>
              </a:rPr>
              <a:t>Our Mood</a:t>
            </a:r>
          </a:p>
          <a:p>
            <a:r>
              <a:rPr lang="en-GB" sz="3600" dirty="0">
                <a:solidFill>
                  <a:srgbClr val="000000"/>
                </a:solidFill>
              </a:rPr>
              <a:t>How anxious we feel</a:t>
            </a:r>
          </a:p>
          <a:p>
            <a:r>
              <a:rPr lang="en-GB" sz="3600" dirty="0">
                <a:solidFill>
                  <a:srgbClr val="000000"/>
                </a:solidFill>
              </a:rPr>
              <a:t>How impulsively we act</a:t>
            </a:r>
          </a:p>
          <a:p>
            <a:r>
              <a:rPr lang="en-GB" sz="3600" dirty="0">
                <a:solidFill>
                  <a:srgbClr val="000000"/>
                </a:solidFill>
              </a:rPr>
              <a:t>Our academic achievements</a:t>
            </a:r>
          </a:p>
        </p:txBody>
      </p:sp>
    </p:spTree>
    <p:extLst>
      <p:ext uri="{BB962C8B-B14F-4D97-AF65-F5344CB8AC3E}">
        <p14:creationId xmlns:p14="http://schemas.microsoft.com/office/powerpoint/2010/main" val="181159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erson lying on a bed&#10;&#10;Description automatically generated">
            <a:extLst>
              <a:ext uri="{FF2B5EF4-FFF2-40B4-BE49-F238E27FC236}">
                <a16:creationId xmlns:a16="http://schemas.microsoft.com/office/drawing/2014/main" id="{84CCCE9E-C6DC-F443-A6F0-D53B4B0A1179}"/>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10" name="Title 9">
            <a:extLst>
              <a:ext uri="{FF2B5EF4-FFF2-40B4-BE49-F238E27FC236}">
                <a16:creationId xmlns:a16="http://schemas.microsoft.com/office/drawing/2014/main" id="{EC0407F6-583C-164C-BC1F-851BDCCE5878}"/>
              </a:ext>
            </a:extLst>
          </p:cNvPr>
          <p:cNvSpPr>
            <a:spLocks noGrp="1"/>
          </p:cNvSpPr>
          <p:nvPr>
            <p:ph type="title"/>
          </p:nvPr>
        </p:nvSpPr>
        <p:spPr/>
        <p:txBody>
          <a:bodyPr>
            <a:normAutofit/>
          </a:bodyPr>
          <a:lstStyle/>
          <a:p>
            <a:br>
              <a:rPr lang="en-GB" dirty="0"/>
            </a:br>
            <a:endParaRPr lang="en-GB" dirty="0"/>
          </a:p>
        </p:txBody>
      </p:sp>
      <p:sp>
        <p:nvSpPr>
          <p:cNvPr id="11" name="Content Placeholder 10">
            <a:extLst>
              <a:ext uri="{FF2B5EF4-FFF2-40B4-BE49-F238E27FC236}">
                <a16:creationId xmlns:a16="http://schemas.microsoft.com/office/drawing/2014/main" id="{5001F92A-0F86-254C-802F-210721ED5FA2}"/>
              </a:ext>
            </a:extLst>
          </p:cNvPr>
          <p:cNvSpPr>
            <a:spLocks noGrp="1"/>
          </p:cNvSpPr>
          <p:nvPr>
            <p:ph idx="1"/>
          </p:nvPr>
        </p:nvSpPr>
        <p:spPr>
          <a:xfrm>
            <a:off x="1228344" y="777240"/>
            <a:ext cx="10155936" cy="5623560"/>
          </a:xfrm>
        </p:spPr>
        <p:txBody>
          <a:bodyPr>
            <a:noAutofit/>
          </a:bodyPr>
          <a:lstStyle/>
          <a:p>
            <a:pPr marL="0" indent="0">
              <a:buNone/>
            </a:pPr>
            <a:endParaRPr lang="en-GB" sz="2800"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The recommended amount of sleep for children and young people is:</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aged between 6 to 13 years: 9-11 hours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aged between 14-17 years : 8-10 hours.</a:t>
            </a:r>
          </a:p>
          <a:p>
            <a:pPr marL="0" indent="0">
              <a:buNone/>
            </a:pPr>
            <a:endParaRPr lang="en-GB" sz="2800"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(Source: </a:t>
            </a:r>
            <a:r>
              <a:rPr lang="en-GB" sz="2000" dirty="0" err="1">
                <a:latin typeface="Arial" panose="020B0604020202020204" pitchFamily="34" charset="0"/>
                <a:cs typeface="Arial" panose="020B0604020202020204" pitchFamily="34" charset="0"/>
              </a:rPr>
              <a:t>sleepfoundation.org</a:t>
            </a:r>
            <a:r>
              <a:rPr lang="en-GB"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6931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CC2A-5EFE-2049-86DF-E5ED34CC3DF6}"/>
              </a:ext>
            </a:extLst>
          </p:cNvPr>
          <p:cNvSpPr>
            <a:spLocks noGrp="1"/>
          </p:cNvSpPr>
          <p:nvPr>
            <p:ph type="title"/>
          </p:nvPr>
        </p:nvSpPr>
        <p:spPr>
          <a:xfrm>
            <a:off x="4965431" y="374413"/>
            <a:ext cx="6586491" cy="1286160"/>
          </a:xfrm>
        </p:spPr>
        <p:txBody>
          <a:bodyPr anchor="b">
            <a:normAutofit/>
          </a:bodyPr>
          <a:lstStyle/>
          <a:p>
            <a:r>
              <a:rPr lang="en-US" b="1" dirty="0">
                <a:solidFill>
                  <a:schemeClr val="accent2">
                    <a:lumMod val="75000"/>
                  </a:schemeClr>
                </a:solidFill>
              </a:rPr>
              <a:t>What disrupts our sleep?</a:t>
            </a:r>
          </a:p>
        </p:txBody>
      </p:sp>
      <p:sp>
        <p:nvSpPr>
          <p:cNvPr id="3" name="Content Placeholder 2">
            <a:extLst>
              <a:ext uri="{FF2B5EF4-FFF2-40B4-BE49-F238E27FC236}">
                <a16:creationId xmlns:a16="http://schemas.microsoft.com/office/drawing/2014/main" id="{4893BCA4-2A2C-E245-B511-033802E61DB5}"/>
              </a:ext>
            </a:extLst>
          </p:cNvPr>
          <p:cNvSpPr>
            <a:spLocks noGrp="1"/>
          </p:cNvSpPr>
          <p:nvPr>
            <p:ph idx="1"/>
          </p:nvPr>
        </p:nvSpPr>
        <p:spPr>
          <a:xfrm>
            <a:off x="4325373" y="2366694"/>
            <a:ext cx="7226549" cy="3857126"/>
          </a:xfrm>
        </p:spPr>
        <p:txBody>
          <a:bodyPr>
            <a:normAutofit/>
          </a:bodyPr>
          <a:lstStyle/>
          <a:p>
            <a:pPr marL="0" indent="0">
              <a:buNone/>
            </a:pPr>
            <a:endParaRPr lang="en-US" sz="2000" dirty="0"/>
          </a:p>
          <a:p>
            <a:pPr marL="0" indent="0">
              <a:buNone/>
            </a:pPr>
            <a:r>
              <a:rPr lang="en-US" sz="3200" dirty="0"/>
              <a:t>Caffeine (Tea, Coffee, Cola)</a:t>
            </a:r>
          </a:p>
          <a:p>
            <a:pPr marL="0" indent="0">
              <a:buNone/>
            </a:pPr>
            <a:r>
              <a:rPr lang="en-US" sz="3200" dirty="0"/>
              <a:t>Energy Drinks</a:t>
            </a:r>
          </a:p>
          <a:p>
            <a:pPr marL="0" indent="0">
              <a:buNone/>
            </a:pPr>
            <a:r>
              <a:rPr lang="en-US" sz="3200" dirty="0"/>
              <a:t>Stress or anxiety</a:t>
            </a:r>
          </a:p>
          <a:p>
            <a:pPr marL="0" indent="0">
              <a:buNone/>
            </a:pPr>
            <a:r>
              <a:rPr lang="en-US" sz="3200" dirty="0"/>
              <a:t>Alcohol</a:t>
            </a:r>
          </a:p>
          <a:p>
            <a:pPr marL="0" indent="0">
              <a:buNone/>
            </a:pPr>
            <a:r>
              <a:rPr lang="en-US" sz="3200" dirty="0"/>
              <a:t>The light from electronic devices</a:t>
            </a:r>
          </a:p>
          <a:p>
            <a:pPr marL="0" indent="0">
              <a:buNone/>
            </a:pPr>
            <a:r>
              <a:rPr lang="en-US" sz="3200" dirty="0"/>
              <a:t>If the room is too hot or too bright</a:t>
            </a:r>
            <a:endParaRPr lang="en-US" sz="2000" dirty="0"/>
          </a:p>
          <a:p>
            <a:pPr marL="0" indent="0">
              <a:buNone/>
            </a:pPr>
            <a:endParaRPr lang="en-US" sz="2000" dirty="0"/>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08961"/>
            </a:solidFill>
          </a:ln>
        </p:spPr>
        <p:style>
          <a:lnRef idx="1">
            <a:schemeClr val="accent1"/>
          </a:lnRef>
          <a:fillRef idx="0">
            <a:schemeClr val="accent1"/>
          </a:fillRef>
          <a:effectRef idx="0">
            <a:schemeClr val="accent1"/>
          </a:effectRef>
          <a:fontRef idx="minor">
            <a:schemeClr val="tx1"/>
          </a:fontRef>
        </p:style>
      </p:cxnSp>
      <p:pic>
        <p:nvPicPr>
          <p:cNvPr id="8" name="Picture 7" descr="A raccoon on a tree branch&#10;&#10;Description automatically generated with medium confidence">
            <a:extLst>
              <a:ext uri="{FF2B5EF4-FFF2-40B4-BE49-F238E27FC236}">
                <a16:creationId xmlns:a16="http://schemas.microsoft.com/office/drawing/2014/main" id="{7A18F4E6-0B28-124D-974F-1F1D32B55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56" y="533796"/>
            <a:ext cx="3392712" cy="2253553"/>
          </a:xfrm>
          <a:prstGeom prst="rect">
            <a:avLst/>
          </a:prstGeom>
        </p:spPr>
      </p:pic>
      <p:pic>
        <p:nvPicPr>
          <p:cNvPr id="11" name="Picture 10" descr="Text&#10;&#10;Description automatically generated">
            <a:extLst>
              <a:ext uri="{FF2B5EF4-FFF2-40B4-BE49-F238E27FC236}">
                <a16:creationId xmlns:a16="http://schemas.microsoft.com/office/drawing/2014/main" id="{4707CEE0-84F1-1043-B7D5-E5A51B888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56" y="3927838"/>
            <a:ext cx="3392712" cy="1912670"/>
          </a:xfrm>
          <a:prstGeom prst="rect">
            <a:avLst/>
          </a:prstGeom>
        </p:spPr>
      </p:pic>
    </p:spTree>
    <p:extLst>
      <p:ext uri="{BB962C8B-B14F-4D97-AF65-F5344CB8AC3E}">
        <p14:creationId xmlns:p14="http://schemas.microsoft.com/office/powerpoint/2010/main" val="33908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0"/>
            <a:ext cx="6096001" cy="3429000"/>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B313BAA7-33EF-A84F-86A8-CB9EAD3E1748}"/>
              </a:ext>
            </a:extLst>
          </p:cNvPr>
          <p:cNvPicPr>
            <a:picLocks noChangeAspect="1"/>
          </p:cNvPicPr>
          <p:nvPr/>
        </p:nvPicPr>
        <p:blipFill>
          <a:blip r:embed="rId4"/>
          <a:stretch>
            <a:fillRect/>
          </a:stretch>
        </p:blipFill>
        <p:spPr>
          <a:xfrm>
            <a:off x="5783580" y="2547559"/>
            <a:ext cx="6408420" cy="4210586"/>
          </a:xfrm>
          <a:prstGeom prst="rect">
            <a:avLst/>
          </a:prstGeom>
        </p:spPr>
      </p:pic>
      <p:sp>
        <p:nvSpPr>
          <p:cNvPr id="2" name="TextBox 1">
            <a:extLst>
              <a:ext uri="{FF2B5EF4-FFF2-40B4-BE49-F238E27FC236}">
                <a16:creationId xmlns:a16="http://schemas.microsoft.com/office/drawing/2014/main" id="{AFF5A2EF-DB57-704C-8636-88884D65BC27}"/>
              </a:ext>
            </a:extLst>
          </p:cNvPr>
          <p:cNvSpPr txBox="1"/>
          <p:nvPr/>
        </p:nvSpPr>
        <p:spPr>
          <a:xfrm>
            <a:off x="6435090" y="673615"/>
            <a:ext cx="5433060" cy="1200329"/>
          </a:xfrm>
          <a:prstGeom prst="rect">
            <a:avLst/>
          </a:prstGeom>
          <a:noFill/>
        </p:spPr>
        <p:txBody>
          <a:bodyPr wrap="square" rtlCol="0">
            <a:spAutoFit/>
          </a:bodyPr>
          <a:lstStyle/>
          <a:p>
            <a:r>
              <a:rPr lang="en-GB" sz="2400" dirty="0"/>
              <a:t>Social media and gaming helps us to connect with friends and is a crucial part of everyday life.</a:t>
            </a:r>
          </a:p>
        </p:txBody>
      </p:sp>
      <p:sp>
        <p:nvSpPr>
          <p:cNvPr id="5" name="TextBox 4">
            <a:extLst>
              <a:ext uri="{FF2B5EF4-FFF2-40B4-BE49-F238E27FC236}">
                <a16:creationId xmlns:a16="http://schemas.microsoft.com/office/drawing/2014/main" id="{6834D0C8-182D-8448-B753-5E70E84E0E47}"/>
              </a:ext>
            </a:extLst>
          </p:cNvPr>
          <p:cNvSpPr txBox="1"/>
          <p:nvPr/>
        </p:nvSpPr>
        <p:spPr>
          <a:xfrm>
            <a:off x="215152" y="4087906"/>
            <a:ext cx="5298141" cy="1569660"/>
          </a:xfrm>
          <a:prstGeom prst="rect">
            <a:avLst/>
          </a:prstGeom>
          <a:noFill/>
        </p:spPr>
        <p:txBody>
          <a:bodyPr wrap="square" rtlCol="0">
            <a:spAutoFit/>
          </a:bodyPr>
          <a:lstStyle/>
          <a:p>
            <a:r>
              <a:rPr lang="en-GB" sz="2400" dirty="0"/>
              <a:t>However, sometimes the fear of missing out on what is going on might mean that you are tempted to access them when you would normally be asleep.</a:t>
            </a:r>
          </a:p>
        </p:txBody>
      </p:sp>
    </p:spTree>
    <p:extLst>
      <p:ext uri="{BB962C8B-B14F-4D97-AF65-F5344CB8AC3E}">
        <p14:creationId xmlns:p14="http://schemas.microsoft.com/office/powerpoint/2010/main" val="416583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4121561-392E-4887-9C1F-E06486064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CB42E2-13A1-4E15-A533-E8053E0E600D}"/>
              </a:ext>
            </a:extLst>
          </p:cNvPr>
          <p:cNvSpPr>
            <a:spLocks noGrp="1"/>
          </p:cNvSpPr>
          <p:nvPr>
            <p:ph type="title"/>
          </p:nvPr>
        </p:nvSpPr>
        <p:spPr>
          <a:xfrm>
            <a:off x="5369662" y="602674"/>
            <a:ext cx="6179209" cy="473092"/>
          </a:xfrm>
        </p:spPr>
        <p:txBody>
          <a:bodyPr anchor="b">
            <a:normAutofit fontScale="90000"/>
          </a:bodyPr>
          <a:lstStyle/>
          <a:p>
            <a:r>
              <a:rPr lang="en-GB" sz="4000" b="1" dirty="0">
                <a:solidFill>
                  <a:schemeClr val="accent2">
                    <a:lumMod val="75000"/>
                  </a:schemeClr>
                </a:solidFill>
              </a:rPr>
              <a:t>Top Tips for good sleep</a:t>
            </a:r>
          </a:p>
        </p:txBody>
      </p:sp>
      <p:pic>
        <p:nvPicPr>
          <p:cNvPr id="5" name="Picture 4" descr="Wristwatch face">
            <a:extLst>
              <a:ext uri="{FF2B5EF4-FFF2-40B4-BE49-F238E27FC236}">
                <a16:creationId xmlns:a16="http://schemas.microsoft.com/office/drawing/2014/main" id="{A356A176-0B4A-454F-A85C-2C64A2405D60}"/>
              </a:ext>
            </a:extLst>
          </p:cNvPr>
          <p:cNvPicPr>
            <a:picLocks noChangeAspect="1"/>
          </p:cNvPicPr>
          <p:nvPr/>
        </p:nvPicPr>
        <p:blipFill rotWithShape="1">
          <a:blip r:embed="rId3"/>
          <a:srcRect b="13710"/>
          <a:stretch/>
        </p:blipFill>
        <p:spPr>
          <a:xfrm>
            <a:off x="180753" y="10"/>
            <a:ext cx="4827181" cy="27804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551F96B2-ACA6-FA4A-BB5D-629105FAB9D1}"/>
              </a:ext>
            </a:extLst>
          </p:cNvPr>
          <p:cNvPicPr>
            <a:picLocks noChangeAspect="1"/>
          </p:cNvPicPr>
          <p:nvPr/>
        </p:nvPicPr>
        <p:blipFill rotWithShape="1">
          <a:blip r:embed="rId4">
            <a:extLst>
              <a:ext uri="{28A0092B-C50C-407E-A947-70E740481C1C}">
                <a14:useLocalDpi xmlns:a14="http://schemas.microsoft.com/office/drawing/2010/main" val="0"/>
              </a:ext>
            </a:extLst>
          </a:blip>
          <a:srcRect t="3854" r="-2" b="17896"/>
          <a:stretch/>
        </p:blipFill>
        <p:spPr>
          <a:xfrm>
            <a:off x="180753" y="2961167"/>
            <a:ext cx="4827181" cy="3896833"/>
          </a:xfrm>
          <a:prstGeom prst="rect">
            <a:avLst/>
          </a:prstGeom>
        </p:spPr>
      </p:pic>
      <p:sp>
        <p:nvSpPr>
          <p:cNvPr id="3" name="Content Placeholder 2">
            <a:extLst>
              <a:ext uri="{FF2B5EF4-FFF2-40B4-BE49-F238E27FC236}">
                <a16:creationId xmlns:a16="http://schemas.microsoft.com/office/drawing/2014/main" id="{4AF05751-81E1-4882-9773-FD41CFE9BE3B}"/>
              </a:ext>
            </a:extLst>
          </p:cNvPr>
          <p:cNvSpPr>
            <a:spLocks noGrp="1"/>
          </p:cNvSpPr>
          <p:nvPr>
            <p:ph idx="1"/>
          </p:nvPr>
        </p:nvSpPr>
        <p:spPr>
          <a:xfrm>
            <a:off x="5188688" y="1474236"/>
            <a:ext cx="7000263" cy="5034139"/>
          </a:xfrm>
        </p:spPr>
        <p:txBody>
          <a:bodyPr>
            <a:normAutofit/>
          </a:bodyPr>
          <a:lstStyle/>
          <a:p>
            <a:pPr marL="0" indent="0">
              <a:buClr>
                <a:srgbClr val="08D3F0"/>
              </a:buClr>
              <a:buNone/>
            </a:pPr>
            <a:r>
              <a:rPr lang="en-GB" sz="2400" dirty="0"/>
              <a:t>According to the Sleep Foundation here are some top tips for a good night’s sleep:</a:t>
            </a:r>
          </a:p>
          <a:p>
            <a:pPr marL="0" indent="0">
              <a:buClr>
                <a:srgbClr val="08D3F0"/>
              </a:buClr>
              <a:buNone/>
            </a:pPr>
            <a:endParaRPr lang="en-GB" sz="2400" dirty="0"/>
          </a:p>
          <a:p>
            <a:pPr>
              <a:buClr>
                <a:srgbClr val="08D3F0"/>
              </a:buClr>
            </a:pPr>
            <a:r>
              <a:rPr lang="en-GB" sz="2400" dirty="0"/>
              <a:t>Go to bed and wake up at the same time every day</a:t>
            </a:r>
          </a:p>
          <a:p>
            <a:pPr>
              <a:buClr>
                <a:srgbClr val="08D3F0"/>
              </a:buClr>
            </a:pPr>
            <a:r>
              <a:rPr lang="en-GB" sz="2400" dirty="0"/>
              <a:t>Following a steady routine before bed, including time to unwind and relax</a:t>
            </a:r>
          </a:p>
          <a:p>
            <a:pPr>
              <a:buClr>
                <a:srgbClr val="08D3F0"/>
              </a:buClr>
            </a:pPr>
            <a:r>
              <a:rPr lang="en-GB" sz="2400" dirty="0"/>
              <a:t>Avoiding big meals or excessive caffeine an hour or two before bed</a:t>
            </a:r>
          </a:p>
          <a:p>
            <a:pPr>
              <a:buClr>
                <a:srgbClr val="08D3F0"/>
              </a:buClr>
            </a:pPr>
            <a:r>
              <a:rPr lang="en-GB" sz="2400" dirty="0"/>
              <a:t>Reduce use of electronic devices and activate the ‘blue light’ filter</a:t>
            </a:r>
          </a:p>
          <a:p>
            <a:pPr>
              <a:buClr>
                <a:srgbClr val="08D3F0"/>
              </a:buClr>
            </a:pPr>
            <a:r>
              <a:rPr lang="en-GB" sz="2400" dirty="0"/>
              <a:t>Get outside or open curtains/blinds to get daily light</a:t>
            </a:r>
          </a:p>
          <a:p>
            <a:pPr>
              <a:buClr>
                <a:srgbClr val="08D3F0"/>
              </a:buClr>
            </a:pPr>
            <a:r>
              <a:rPr lang="en-GB" sz="2400" dirty="0"/>
              <a:t>Find time to be physically active every day</a:t>
            </a:r>
          </a:p>
          <a:p>
            <a:pPr>
              <a:buClr>
                <a:srgbClr val="08D3F0"/>
              </a:buClr>
            </a:pPr>
            <a:endParaRPr lang="en-GB" sz="1600" dirty="0"/>
          </a:p>
        </p:txBody>
      </p:sp>
    </p:spTree>
    <p:extLst>
      <p:ext uri="{BB962C8B-B14F-4D97-AF65-F5344CB8AC3E}">
        <p14:creationId xmlns:p14="http://schemas.microsoft.com/office/powerpoint/2010/main" val="377018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7D13CF-DD92-9C42-89A9-0ED9C2E87716}"/>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b="1" kern="1200" dirty="0">
                <a:solidFill>
                  <a:srgbClr val="FFFFFF"/>
                </a:solidFill>
                <a:latin typeface="+mj-lt"/>
                <a:ea typeface="+mj-ea"/>
                <a:cs typeface="+mj-cs"/>
              </a:rPr>
              <a:t>Apps and websites which could help!</a:t>
            </a:r>
          </a:p>
        </p:txBody>
      </p:sp>
      <p:pic>
        <p:nvPicPr>
          <p:cNvPr id="5" name="Picture 4" descr="Graphical user interface, application&#10;&#10;Description automatically generated">
            <a:extLst>
              <a:ext uri="{FF2B5EF4-FFF2-40B4-BE49-F238E27FC236}">
                <a16:creationId xmlns:a16="http://schemas.microsoft.com/office/drawing/2014/main" id="{57F8E138-B417-C041-8E0B-5D6CC8CF4592}"/>
              </a:ext>
            </a:extLst>
          </p:cNvPr>
          <p:cNvPicPr>
            <a:picLocks noChangeAspect="1"/>
          </p:cNvPicPr>
          <p:nvPr/>
        </p:nvPicPr>
        <p:blipFill rotWithShape="1">
          <a:blip r:embed="rId3">
            <a:extLst>
              <a:ext uri="{28A0092B-C50C-407E-A947-70E740481C1C}">
                <a14:useLocalDpi xmlns:a14="http://schemas.microsoft.com/office/drawing/2010/main" val="0"/>
              </a:ext>
            </a:extLst>
          </a:blip>
          <a:srcRect l="28367"/>
          <a:stretch/>
        </p:blipFill>
        <p:spPr>
          <a:xfrm>
            <a:off x="317635" y="299363"/>
            <a:ext cx="4160452" cy="3049204"/>
          </a:xfrm>
          <a:prstGeom prst="rect">
            <a:avLst/>
          </a:prstGeom>
        </p:spPr>
      </p:pic>
      <p:pic>
        <p:nvPicPr>
          <p:cNvPr id="7" name="Content Placeholder 6" descr="Diagram&#10;&#10;Description automatically generated">
            <a:extLst>
              <a:ext uri="{FF2B5EF4-FFF2-40B4-BE49-F238E27FC236}">
                <a16:creationId xmlns:a16="http://schemas.microsoft.com/office/drawing/2014/main" id="{570B52AD-A48E-E04D-BC0B-ABDED92FE82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1" b="14778"/>
          <a:stretch/>
        </p:blipFill>
        <p:spPr>
          <a:xfrm>
            <a:off x="4654296" y="299363"/>
            <a:ext cx="7217085" cy="3008188"/>
          </a:xfrm>
          <a:prstGeom prst="rect">
            <a:avLst/>
          </a:prstGeom>
        </p:spPr>
      </p:pic>
      <p:cxnSp>
        <p:nvCxnSpPr>
          <p:cNvPr id="16" name="Straight Connector 15">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8" descr="A body of water with waves and a cloudy sky&#10;&#10;Description automatically generated with low confidence">
            <a:extLst>
              <a:ext uri="{FF2B5EF4-FFF2-40B4-BE49-F238E27FC236}">
                <a16:creationId xmlns:a16="http://schemas.microsoft.com/office/drawing/2014/main" id="{303B4566-43D2-094C-AAD4-05DCE2A21E1A}"/>
              </a:ext>
            </a:extLst>
          </p:cNvPr>
          <p:cNvPicPr>
            <a:picLocks noChangeAspect="1"/>
          </p:cNvPicPr>
          <p:nvPr/>
        </p:nvPicPr>
        <p:blipFill rotWithShape="1">
          <a:blip r:embed="rId5">
            <a:extLst>
              <a:ext uri="{28A0092B-C50C-407E-A947-70E740481C1C}">
                <a14:useLocalDpi xmlns:a14="http://schemas.microsoft.com/office/drawing/2010/main" val="0"/>
              </a:ext>
            </a:extLst>
          </a:blip>
          <a:srcRect l="21437" r="1590" b="1"/>
          <a:stretch/>
        </p:blipFill>
        <p:spPr>
          <a:xfrm>
            <a:off x="317635" y="3509433"/>
            <a:ext cx="4160452" cy="3026833"/>
          </a:xfrm>
          <a:prstGeom prst="rect">
            <a:avLst/>
          </a:prstGeom>
        </p:spPr>
      </p:pic>
      <p:sp>
        <p:nvSpPr>
          <p:cNvPr id="10" name="TextBox 9">
            <a:extLst>
              <a:ext uri="{FF2B5EF4-FFF2-40B4-BE49-F238E27FC236}">
                <a16:creationId xmlns:a16="http://schemas.microsoft.com/office/drawing/2014/main" id="{3E98FDC5-29F2-2843-AF00-89FD04D9A071}"/>
              </a:ext>
            </a:extLst>
          </p:cNvPr>
          <p:cNvSpPr txBox="1"/>
          <p:nvPr/>
        </p:nvSpPr>
        <p:spPr>
          <a:xfrm>
            <a:off x="530599" y="3533026"/>
            <a:ext cx="3734524" cy="923330"/>
          </a:xfrm>
          <a:prstGeom prst="rect">
            <a:avLst/>
          </a:prstGeom>
          <a:noFill/>
        </p:spPr>
        <p:txBody>
          <a:bodyPr wrap="square" rtlCol="0">
            <a:spAutoFit/>
          </a:bodyPr>
          <a:lstStyle/>
          <a:p>
            <a:r>
              <a:rPr lang="en-GB" dirty="0">
                <a:solidFill>
                  <a:schemeClr val="bg1"/>
                </a:solidFill>
              </a:rPr>
              <a:t>Listening to waves crashing</a:t>
            </a:r>
          </a:p>
          <a:p>
            <a:r>
              <a:rPr lang="en-GB" dirty="0">
                <a:solidFill>
                  <a:schemeClr val="bg1"/>
                </a:solidFill>
                <a:hlinkClick r:id="rId6"/>
              </a:rPr>
              <a:t>https://</a:t>
            </a:r>
            <a:r>
              <a:rPr lang="en-GB" dirty="0" err="1">
                <a:solidFill>
                  <a:schemeClr val="bg1"/>
                </a:solidFill>
                <a:hlinkClick r:id="rId6"/>
              </a:rPr>
              <a:t>www.youtube.com</a:t>
            </a:r>
            <a:r>
              <a:rPr lang="en-GB" dirty="0">
                <a:solidFill>
                  <a:schemeClr val="bg1"/>
                </a:solidFill>
                <a:hlinkClick r:id="rId6"/>
              </a:rPr>
              <a:t>/</a:t>
            </a:r>
            <a:r>
              <a:rPr lang="en-GB" dirty="0" err="1">
                <a:solidFill>
                  <a:schemeClr val="bg1"/>
                </a:solidFill>
                <a:hlinkClick r:id="rId6"/>
              </a:rPr>
              <a:t>watch?v</a:t>
            </a:r>
            <a:r>
              <a:rPr lang="en-GB" dirty="0">
                <a:solidFill>
                  <a:schemeClr val="bg1"/>
                </a:solidFill>
                <a:hlinkClick r:id="rId6"/>
              </a:rPr>
              <a:t>=Ik17RkuGPmY</a:t>
            </a:r>
            <a:endParaRPr lang="en-GB" dirty="0">
              <a:solidFill>
                <a:schemeClr val="bg1"/>
              </a:solidFill>
            </a:endParaRPr>
          </a:p>
        </p:txBody>
      </p:sp>
    </p:spTree>
    <p:extLst>
      <p:ext uri="{BB962C8B-B14F-4D97-AF65-F5344CB8AC3E}">
        <p14:creationId xmlns:p14="http://schemas.microsoft.com/office/powerpoint/2010/main" val="2346137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4961-D6E7-4E43-A4E5-162F188E0943}"/>
              </a:ext>
            </a:extLst>
          </p:cNvPr>
          <p:cNvSpPr>
            <a:spLocks noGrp="1"/>
          </p:cNvSpPr>
          <p:nvPr>
            <p:ph type="title"/>
          </p:nvPr>
        </p:nvSpPr>
        <p:spPr>
          <a:xfrm>
            <a:off x="1106557" y="3301371"/>
            <a:ext cx="10515600" cy="1325563"/>
          </a:xfrm>
        </p:spPr>
        <p:txBody>
          <a:bodyPr>
            <a:normAutofit fontScale="90000"/>
          </a:bodyPr>
          <a:lstStyle/>
          <a:p>
            <a:pPr algn="l" fontAlgn="base"/>
            <a:r>
              <a:rPr lang="en-GB" b="1" dirty="0">
                <a:solidFill>
                  <a:srgbClr val="0070C0"/>
                </a:solidFill>
              </a:rPr>
              <a:t>Take Care of yourself too!</a:t>
            </a:r>
            <a:br>
              <a:rPr lang="en-GB" dirty="0"/>
            </a:br>
            <a:br>
              <a:rPr lang="en-GB" dirty="0"/>
            </a:br>
            <a:r>
              <a:rPr lang="en-GB" dirty="0"/>
              <a:t>It is really normal right now to be feeling lots of different feelings about what may be happening around you.  Sometimes though, everyone needs a bit more help.  For more help, advice and support don’t be afraid to contact: </a:t>
            </a:r>
            <a:br>
              <a:rPr lang="en-GB" dirty="0"/>
            </a:br>
            <a:br>
              <a:rPr lang="en-GB" dirty="0"/>
            </a:br>
            <a:br>
              <a:rPr lang="en-GB" dirty="0"/>
            </a:br>
            <a:r>
              <a:rPr lang="en-GB" dirty="0">
                <a:hlinkClick r:id="rId2"/>
              </a:rPr>
              <a:t>https://www.forwardthinkingbirmingham.org.uk/</a:t>
            </a:r>
            <a:r>
              <a:rPr lang="en-GB" dirty="0"/>
              <a:t> </a:t>
            </a:r>
            <a:br>
              <a:rPr lang="en-GB" b="0" i="0" u="none" strike="noStrike" dirty="0">
                <a:solidFill>
                  <a:srgbClr val="09B4BD"/>
                </a:solidFill>
                <a:effectLst/>
                <a:latin typeface="ITC Franklin Gothic LT W01 Bk"/>
              </a:rPr>
            </a:br>
            <a:br>
              <a:rPr lang="en-GB" dirty="0"/>
            </a:br>
            <a:endParaRPr lang="en-GB" dirty="0"/>
          </a:p>
        </p:txBody>
      </p:sp>
      <p:pic>
        <p:nvPicPr>
          <p:cNvPr id="5" name="Picture 4">
            <a:extLst>
              <a:ext uri="{FF2B5EF4-FFF2-40B4-BE49-F238E27FC236}">
                <a16:creationId xmlns:a16="http://schemas.microsoft.com/office/drawing/2014/main" id="{3C59037F-AE11-4614-81FE-FA37F81427C8}"/>
              </a:ext>
            </a:extLst>
          </p:cNvPr>
          <p:cNvPicPr>
            <a:picLocks noChangeAspect="1"/>
          </p:cNvPicPr>
          <p:nvPr/>
        </p:nvPicPr>
        <p:blipFill>
          <a:blip r:embed="rId3"/>
          <a:stretch>
            <a:fillRect/>
          </a:stretch>
        </p:blipFill>
        <p:spPr>
          <a:xfrm>
            <a:off x="7858788" y="192571"/>
            <a:ext cx="3638550" cy="1152525"/>
          </a:xfrm>
          <a:prstGeom prst="rect">
            <a:avLst/>
          </a:prstGeom>
        </p:spPr>
      </p:pic>
    </p:spTree>
    <p:extLst>
      <p:ext uri="{BB962C8B-B14F-4D97-AF65-F5344CB8AC3E}">
        <p14:creationId xmlns:p14="http://schemas.microsoft.com/office/powerpoint/2010/main" val="600474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EFAFFC88D75E4EA6DAF3B569A8021A" ma:contentTypeVersion="12" ma:contentTypeDescription="Create a new document." ma:contentTypeScope="" ma:versionID="6a1f1d00411b11091e4f4b91304ea84c">
  <xsd:schema xmlns:xsd="http://www.w3.org/2001/XMLSchema" xmlns:xs="http://www.w3.org/2001/XMLSchema" xmlns:p="http://schemas.microsoft.com/office/2006/metadata/properties" xmlns:ns2="a11acd8a-4a7f-4406-8551-bb7afd274090" xmlns:ns3="b2139e63-4a43-43d2-bfd8-33d8ae718abd" targetNamespace="http://schemas.microsoft.com/office/2006/metadata/properties" ma:root="true" ma:fieldsID="c7b1df2b7d310e50925be913ba0ee20a" ns2:_="" ns3:_="">
    <xsd:import namespace="a11acd8a-4a7f-4406-8551-bb7afd274090"/>
    <xsd:import namespace="b2139e63-4a43-43d2-bfd8-33d8ae718a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1acd8a-4a7f-4406-8551-bb7afd2740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139e63-4a43-43d2-bfd8-33d8ae718ab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DD8AFE-725C-4187-B598-DE836E04EC9E}">
  <ds:schemaRefs>
    <ds:schemaRef ds:uri="http://schemas.microsoft.com/sharepoint/v3/contenttype/forms"/>
  </ds:schemaRefs>
</ds:datastoreItem>
</file>

<file path=customXml/itemProps2.xml><?xml version="1.0" encoding="utf-8"?>
<ds:datastoreItem xmlns:ds="http://schemas.openxmlformats.org/officeDocument/2006/customXml" ds:itemID="{5DB22B91-388B-400A-BE9C-7C226DB4A6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1acd8a-4a7f-4406-8551-bb7afd274090"/>
    <ds:schemaRef ds:uri="b2139e63-4a43-43d2-bfd8-33d8ae718a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F0611C-18D2-4C1F-ABEE-AD283C512A0A}">
  <ds:schemaRefs>
    <ds:schemaRef ds:uri="http://purl.org/dc/term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b2139e63-4a43-43d2-bfd8-33d8ae718abd"/>
    <ds:schemaRef ds:uri="http://schemas.microsoft.com/office/infopath/2007/PartnerControls"/>
    <ds:schemaRef ds:uri="a11acd8a-4a7f-4406-8551-bb7afd274090"/>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1927</TotalTime>
  <Words>544</Words>
  <Application>Microsoft Office PowerPoint</Application>
  <PresentationFormat>Widescreen</PresentationFormat>
  <Paragraphs>63</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Alabama</vt:lpstr>
      <vt:lpstr>Arial</vt:lpstr>
      <vt:lpstr>Calibri</vt:lpstr>
      <vt:lpstr>Calibri Light</vt:lpstr>
      <vt:lpstr>Calibri-Light</vt:lpstr>
      <vt:lpstr>ITC Franklin Gothic LT W01 Bk</vt:lpstr>
      <vt:lpstr>Wingdings 2</vt:lpstr>
      <vt:lpstr>Office Theme</vt:lpstr>
      <vt:lpstr>Maintaining good well-being whilst in lockdown  Secondary: Week 5 - Sleep</vt:lpstr>
      <vt:lpstr>Sleep and the links to well-being</vt:lpstr>
      <vt:lpstr>PowerPoint Presentation</vt:lpstr>
      <vt:lpstr> </vt:lpstr>
      <vt:lpstr>What disrupts our sleep?</vt:lpstr>
      <vt:lpstr>PowerPoint Presentation</vt:lpstr>
      <vt:lpstr>Top Tips for good sleep</vt:lpstr>
      <vt:lpstr>Apps and websites which could help!</vt:lpstr>
      <vt:lpstr>Take Care of yourself too!  It is really normal right now to be feeling lots of different feelings about what may be happening around you.  Sometimes though, everyone needs a bit more help.  For more help, advice and support don’t be afraid to contact:    https://www.forwardthinkingbirmingham.org.uk/   </vt:lpstr>
      <vt:lpstr>Kooth</vt:lpstr>
      <vt:lpstr>Useful Organisations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good well-being whilst in lockdown</dc:title>
  <dc:creator>Anna Bateman</dc:creator>
  <cp:lastModifiedBy>H Williams</cp:lastModifiedBy>
  <cp:revision>24</cp:revision>
  <dcterms:created xsi:type="dcterms:W3CDTF">2021-01-13T11:38:25Z</dcterms:created>
  <dcterms:modified xsi:type="dcterms:W3CDTF">2021-02-08T08:17:32Z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0x01010086EFAFFC88D75E4EA6DAF3B569A8021A</vt:lpwstr>
  </property>
</Properties>
</file>